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347" r:id="rId4"/>
    <p:sldId id="379" r:id="rId5"/>
    <p:sldId id="377" r:id="rId6"/>
    <p:sldId id="380" r:id="rId7"/>
    <p:sldId id="378" r:id="rId8"/>
    <p:sldId id="303" r:id="rId9"/>
    <p:sldId id="365" r:id="rId10"/>
    <p:sldId id="364" r:id="rId11"/>
    <p:sldId id="366" r:id="rId12"/>
    <p:sldId id="363" r:id="rId13"/>
    <p:sldId id="381" r:id="rId14"/>
    <p:sldId id="382" r:id="rId15"/>
    <p:sldId id="348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49" r:id="rId25"/>
    <p:sldId id="391" r:id="rId26"/>
    <p:sldId id="368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51" r:id="rId35"/>
    <p:sldId id="350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9" r:id="rId48"/>
    <p:sldId id="346" r:id="rId49"/>
  </p:sldIdLst>
  <p:sldSz cx="12192000" cy="6858000"/>
  <p:notesSz cx="6858000" cy="9144000"/>
  <p:embeddedFontLst>
    <p:embeddedFont>
      <p:font typeface="CookieRun Black" panose="020B0600000101010101" pitchFamily="50" charset="-127"/>
      <p:bold r:id="rId50"/>
    </p:embeddedFont>
    <p:embeddedFont>
      <p:font typeface="CookieRun Bold" panose="020B0600000101010101" pitchFamily="50" charset="-127"/>
      <p:bold r:id="rId51"/>
    </p:embeddedFont>
    <p:embeddedFont>
      <p:font typeface="D2Coding" panose="020B0609020101020101" pitchFamily="49" charset="-127"/>
      <p:regular r:id="rId52"/>
      <p:bold r:id="rId53"/>
    </p:embeddedFont>
    <p:embeddedFont>
      <p:font typeface="Soul 스케치" panose="02030903000000000000" pitchFamily="18" charset="-127"/>
      <p:regular r:id="rId54"/>
    </p:embeddedFont>
    <p:embeddedFont>
      <p:font typeface="Soul 타이틀" panose="02030903000000000000" pitchFamily="18" charset="-127"/>
      <p:regular r:id="rId55"/>
    </p:embeddedFont>
    <p:embeddedFont>
      <p:font typeface="런닝맨 전소민체" panose="02000503000000020003" pitchFamily="2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07FE-D1AD-4909-BD1C-6F93CD7F7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C55A6-8910-4C5F-9C19-0A74D5FE9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B7D19-0A5A-4F83-AB7C-F00D984B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A42C3-00B7-40D2-BB9D-8CC6CEC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D82BC-A8A9-4E1B-8AF7-F80B35E8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6053F-924A-4712-BA4F-4C1B748C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F1C07-4C0F-4E7D-AE3A-477817829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4E5F7-996A-4930-84F8-924B883F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4A58-A572-42A9-8963-D65CD8B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EB53C-7B41-4B99-9A3A-416E8977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3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316420-3C81-459C-8116-798E5055B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57F46-E488-4248-81DE-89DBC88B4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0E6E6-3F06-45A0-AA68-BAB94966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74A72-74F1-45C4-A544-0F39B4D4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C1AC2-9C6C-4B19-981C-3CEA59CF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5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CC1E2-39B2-40AB-BB20-90CA7BF1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71EA-D16C-4D77-9648-BE4EAF58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435CF-FCEE-4687-8AE3-2CA1BD1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840D0-9377-448C-8773-D08CCFFF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13B67-4350-4F9C-ABD1-842C3C98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A1723-8114-479C-8DE0-53EE29C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63739-E2C1-46C2-909E-AF686600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A85B5-E682-4E07-B042-A9B1E778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DD4CA-654F-460E-B5E4-27F850C2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BAC10-B3CD-4C08-ABAD-E9052734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8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1EB2-439A-47CE-B263-AB57F02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C75F2-D319-4A5C-9217-81A67186D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17C2C-3E72-4F7B-B2E5-B100097A0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C7EF4-2362-484B-8543-9958A5BA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1010F-269E-4E38-AC07-71F2B7F9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F2047-5FB9-484F-962F-53FE151B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0027-92D3-47C0-AC0E-FF2B19D3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3CD78-7ED0-4099-AEC1-580C05FD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A43A5-E0B7-40F2-9017-C122D8BA7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7AEDF4-BA4F-4552-8F62-99498BC3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BDA2D1-4DA9-416B-8E38-F0F121719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54B76-80C5-413A-AA87-05C29697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2C729-E9A1-4B4D-87F7-A00E615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42A908-D660-436A-B3AA-7DA49F83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3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73252-C885-49E2-8193-15E3CBA8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4B256F-A23A-496C-B9BE-C8124B28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7BFE2-B8B9-466B-AFE7-A89DA206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10D20-207B-4163-BAEA-ADE4DB55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2F1C3-DD6F-4DD2-B73F-CECB3133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02E3B-7DA3-422D-BD87-C94BE44A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D23745-10BC-4AF3-B63F-9A38DFE9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A4A2-9F26-4AC0-AF20-B9C67CE1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63780-20CC-44BD-BD1E-C470870F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26E4B2-EAF7-4676-84DC-430049E0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DF679-EEFE-459E-AB47-67BB5554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75A3F-9230-4EAA-9476-E0C8F6EC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F8B8D-04DC-45AE-BC7C-5913DB94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596CD-07EC-4F2A-A6D2-5E17265A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139B-47A9-45ED-AE15-189EE7446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7BD29-1E2D-44E5-BFA2-0074130AB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688676-0EEA-4367-A0F9-CE653D45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43AA3-450B-4531-82C1-F286ACFA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2F7E2-8872-40A2-8D08-E108E82A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8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C9550-C294-4223-83FF-8ECCFD12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751F-59F1-407F-8B72-12284E16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B2FDA-148F-4B05-8520-E6907F773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0F024-91A5-427F-B315-B326E270489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FAB4E-7149-44FF-BFAD-ADF83A3D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3DBC-0C79-4D5F-9AB7-8EEBA119C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3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upload.wikimedia.org/wikipedia/commons/8/84/Titanic_cutaway_diagram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witter.com/weird_hist/status/912449385346281472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Rules_of_Survival#/media/File:Rules_of_Survival_Google_Play_Logo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/titanic/data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kaggle.com/datasets?search=titanic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&#45936;&#51060;&#53552;_&#47021;&#44544;&#47553;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-users.cs.umn.edu/~kumar001/dmbook/dmslides/chap3_data_exploration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hleecaster.com/pandas-data-cleaning-1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kaggle.com/c/titanic/dat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aggle.com/c/titanic/data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Cross-industry_standard_process_for_data_min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Data_mini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microsoft.com/ko-kr/azure/machine-learning/team-data-science-process/overview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yc1am3n.github.io/2018/10/09/my-first-kaggle-competition_titanic.html" TargetMode="External"/><Relationship Id="rId3" Type="http://schemas.openxmlformats.org/officeDocument/2006/relationships/hyperlink" Target="https://leechamin.tistory.com/26?category=827902" TargetMode="External"/><Relationship Id="rId7" Type="http://schemas.openxmlformats.org/officeDocument/2006/relationships/hyperlink" Target="https://ggodong.tistory.com/2" TargetMode="External"/><Relationship Id="rId12" Type="http://schemas.openxmlformats.org/officeDocument/2006/relationships/hyperlink" Target="https://book.coalastudy.com/data-science-lv1/week1/stage3" TargetMode="External"/><Relationship Id="rId2" Type="http://schemas.openxmlformats.org/officeDocument/2006/relationships/hyperlink" Target="https://wikidocs.net/2169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aggle-kr.tistory.com/32" TargetMode="External"/><Relationship Id="rId11" Type="http://schemas.openxmlformats.org/officeDocument/2006/relationships/hyperlink" Target="https://writeren.tistory.com/68" TargetMode="External"/><Relationship Id="rId5" Type="http://schemas.openxmlformats.org/officeDocument/2006/relationships/hyperlink" Target="https://subinium.github.io/kaggle-tutorial/" TargetMode="External"/><Relationship Id="rId10" Type="http://schemas.openxmlformats.org/officeDocument/2006/relationships/hyperlink" Target="http://hero4earth.com/blog/projects/2018/01/09/Titanic_Prediction_project/" TargetMode="External"/><Relationship Id="rId4" Type="http://schemas.openxmlformats.org/officeDocument/2006/relationships/hyperlink" Target="http://solarisailab.com/deep-learning" TargetMode="External"/><Relationship Id="rId9" Type="http://schemas.openxmlformats.org/officeDocument/2006/relationships/hyperlink" Target="https://titanic-survivor.herokuapp.com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bioinfo0421.tistory.com/217" TargetMode="External"/><Relationship Id="rId3" Type="http://schemas.openxmlformats.org/officeDocument/2006/relationships/hyperlink" Target="https://dataitgirls2.github.io/tutorial/Tutorial_180705_PythonReview_Lamda.html" TargetMode="External"/><Relationship Id="rId7" Type="http://schemas.openxmlformats.org/officeDocument/2006/relationships/hyperlink" Target="https://mainia.tistory.com/5842" TargetMode="External"/><Relationship Id="rId2" Type="http://schemas.openxmlformats.org/officeDocument/2006/relationships/hyperlink" Target="https://blog.chulgil.me/how-to-make-blog-using-github-5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st.naver.com/viewer/postView.nhn?volumeNo=24627826&amp;memberNo=42458017" TargetMode="External"/><Relationship Id="rId11" Type="http://schemas.openxmlformats.org/officeDocument/2006/relationships/hyperlink" Target="https://dbr.donga.com/article/view/1303/article_no/9367" TargetMode="External"/><Relationship Id="rId5" Type="http://schemas.openxmlformats.org/officeDocument/2006/relationships/hyperlink" Target="https://gomcine.tistory.com/entry/&#47672;&#49888;&#47084;&#45789;-&#44277;&#48512;-&#49692;&#49436;-&#48143;-&#48169;&#48277;-&#44053;&#51032;-&#51221;&#47532;" TargetMode="External"/><Relationship Id="rId10" Type="http://schemas.openxmlformats.org/officeDocument/2006/relationships/hyperlink" Target="https://wikidocs.net/41841" TargetMode="External"/><Relationship Id="rId4" Type="http://schemas.openxmlformats.org/officeDocument/2006/relationships/hyperlink" Target="https://elicesupporters.gitbook.io/support/3/undefined-6/1-1" TargetMode="External"/><Relationship Id="rId9" Type="http://schemas.openxmlformats.org/officeDocument/2006/relationships/hyperlink" Target="https://github.com/modulabs/modu-awesome-lists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bioinfo0421.tistory.com/217" TargetMode="External"/><Relationship Id="rId3" Type="http://schemas.openxmlformats.org/officeDocument/2006/relationships/hyperlink" Target="https://dataitgirls2.github.io/tutorial/Tutorial_180705_PythonReview_Lamda.html" TargetMode="External"/><Relationship Id="rId7" Type="http://schemas.openxmlformats.org/officeDocument/2006/relationships/hyperlink" Target="https://mainia.tistory.com/5842" TargetMode="External"/><Relationship Id="rId2" Type="http://schemas.openxmlformats.org/officeDocument/2006/relationships/hyperlink" Target="https://www.youtube.com/watch?v=E2Y-6sQjpH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st.naver.com/viewer/postView.nhn?volumeNo=24627826&amp;memberNo=42458017" TargetMode="External"/><Relationship Id="rId11" Type="http://schemas.openxmlformats.org/officeDocument/2006/relationships/hyperlink" Target="https://dbr.donga.com/article/view/1303/article_no/9367" TargetMode="External"/><Relationship Id="rId5" Type="http://schemas.openxmlformats.org/officeDocument/2006/relationships/hyperlink" Target="https://gomcine.tistory.com/entry/&#47672;&#49888;&#47084;&#45789;-&#44277;&#48512;-&#49692;&#49436;-&#48143;-&#48169;&#48277;-&#44053;&#51032;-&#51221;&#47532;" TargetMode="External"/><Relationship Id="rId10" Type="http://schemas.openxmlformats.org/officeDocument/2006/relationships/hyperlink" Target="https://wikidocs.net/41841" TargetMode="External"/><Relationship Id="rId4" Type="http://schemas.openxmlformats.org/officeDocument/2006/relationships/hyperlink" Target="https://elicesupporters.gitbook.io/support/3/undefined-6/1-1" TargetMode="External"/><Relationship Id="rId9" Type="http://schemas.openxmlformats.org/officeDocument/2006/relationships/hyperlink" Target="https://github.com/modulabs/modu-awesome-list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ko.wikipedia.org/wiki/&#52880;&#44544;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ddit.com/r/Duklock/comments/bexm2x/if_the_titanic_sank_today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RMS_&#53440;&#51060;&#53440;&#45769;#/media/&#54028;&#51068;:Titanic_lifeboat.jpg" TargetMode="External"/><Relationship Id="rId2" Type="http://schemas.openxmlformats.org/officeDocument/2006/relationships/hyperlink" Target="https://ko.wikipedia.org/wiki/RMS_&#53440;&#51060;&#53440;&#45769;#/media/&#54028;&#51068;:Titanic-New_York_Herald_front_page.jpe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C4BD5-4D5A-4BFE-9DA5-36C9924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latin typeface="CookieRun Black" panose="020B0600000101010101" pitchFamily="50" charset="-127"/>
                <a:ea typeface="CookieRun Black" panose="020B0600000101010101" pitchFamily="50" charset="-127"/>
              </a:rPr>
              <a:t>AI / ML</a:t>
            </a:r>
            <a:br>
              <a:rPr lang="en-US" altLang="ko-KR">
                <a:latin typeface="CookieRun Black" panose="020B0600000101010101" pitchFamily="50" charset="-127"/>
                <a:ea typeface="CookieRun Black" panose="020B0600000101010101" pitchFamily="50" charset="-127"/>
              </a:rPr>
            </a:br>
            <a:r>
              <a:rPr lang="en-US" altLang="ko-KR">
                <a:latin typeface="CookieRun Black" panose="020B0600000101010101" pitchFamily="50" charset="-127"/>
                <a:ea typeface="CookieRun Black" panose="020B0600000101010101" pitchFamily="50" charset="-127"/>
              </a:rPr>
              <a:t>1</a:t>
            </a:r>
            <a:r>
              <a:rPr lang="en-US" altLang="ko-KR" baseline="30000">
                <a:latin typeface="CookieRun Black" panose="020B0600000101010101" pitchFamily="50" charset="-127"/>
                <a:ea typeface="CookieRun Black" panose="020B0600000101010101" pitchFamily="50" charset="-127"/>
              </a:rPr>
              <a:t>st</a:t>
            </a:r>
            <a:r>
              <a:rPr lang="en-US" altLang="ko-KR">
                <a:latin typeface="CookieRun Black" panose="020B0600000101010101" pitchFamily="50" charset="-127"/>
                <a:ea typeface="CookieRun Black" panose="020B0600000101010101" pitchFamily="50" charset="-127"/>
              </a:rPr>
              <a:t> Step</a:t>
            </a:r>
            <a:endParaRPr lang="ko-KR" altLang="en-US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B7474E-DBDC-46C8-917E-93BB35E34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b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 Science Process</a:t>
            </a:r>
            <a:endParaRPr lang="ko-KR" altLang="en-US" sz="3600" b="1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E0EEA-704A-4237-9C33-EEE18F06FA24}"/>
              </a:ext>
            </a:extLst>
          </p:cNvPr>
          <p:cNvSpPr txBox="1"/>
          <p:nvPr/>
        </p:nvSpPr>
        <p:spPr>
          <a:xfrm flipH="1">
            <a:off x="9915860" y="5580529"/>
            <a:ext cx="184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Soul 타이틀" panose="02030903000000000000" pitchFamily="18" charset="-127"/>
                <a:ea typeface="Soul 타이틀" panose="02030903000000000000" pitchFamily="18" charset="-127"/>
              </a:rPr>
              <a:t>2020.01.18</a:t>
            </a:r>
          </a:p>
          <a:p>
            <a:pPr algn="r"/>
            <a:r>
              <a:rPr lang="en-US" altLang="ko-KR">
                <a:latin typeface="Soul 타이틀" panose="02030903000000000000" pitchFamily="18" charset="-127"/>
                <a:ea typeface="Soul 타이틀" panose="02030903000000000000" pitchFamily="18" charset="-127"/>
              </a:rPr>
              <a:t>WHATWANT</a:t>
            </a:r>
            <a:endParaRPr lang="ko-KR" altLang="en-US">
              <a:latin typeface="Soul 타이틀" panose="02030903000000000000" pitchFamily="18" charset="-127"/>
              <a:ea typeface="Soul 타이틀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7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838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Information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645561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https://upload.wikimedia.org/wikipedia/commons/8/84/Titanic_cutaway_diagram.png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탑승자 및 배에 대한 다양한 정보를 얻을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56E69-A4F9-4396-8C99-27B54CFA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43" y="1718021"/>
            <a:ext cx="5973344" cy="4235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6299C-51B7-44E5-B194-D8A6AB21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441" y="218112"/>
            <a:ext cx="4241316" cy="63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6A3619-2951-484F-8C1B-68BFEC8D099A}"/>
              </a:ext>
            </a:extLst>
          </p:cNvPr>
          <p:cNvSpPr txBox="1"/>
          <p:nvPr/>
        </p:nvSpPr>
        <p:spPr>
          <a:xfrm>
            <a:off x="225910" y="6038542"/>
            <a:ext cx="477727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https://twitter.com/weird_hist/status/912449385346281472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776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704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Problem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772038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https://en.wikipedia.org/wiki/Rules_of_Survival#/media/File:Rules_of_Survival_Google_Play_Logo.png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Predict survival on the Titanic and get familiar with ML basics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456AB-EF34-43EE-8E17-792AE73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0" y="2015972"/>
            <a:ext cx="6118788" cy="385456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27C4543-0B93-43EA-98ED-0015605123CA}"/>
              </a:ext>
            </a:extLst>
          </p:cNvPr>
          <p:cNvSpPr/>
          <p:nvPr/>
        </p:nvSpPr>
        <p:spPr>
          <a:xfrm>
            <a:off x="6719581" y="3339247"/>
            <a:ext cx="620786" cy="120801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F0FBDF-4585-4873-AC05-C86CFC97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003" y="2895504"/>
            <a:ext cx="43053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01D05-4D7F-4FC0-9FAE-5000AF14C6C8}"/>
              </a:ext>
            </a:extLst>
          </p:cNvPr>
          <p:cNvSpPr txBox="1"/>
          <p:nvPr/>
        </p:nvSpPr>
        <p:spPr>
          <a:xfrm>
            <a:off x="225910" y="6010555"/>
            <a:ext cx="31518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https://www.kaggle.com/c/titanic/data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396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960689" y="2705725"/>
            <a:ext cx="1027063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#2. Data Acquisition &amp; Understanding</a:t>
            </a:r>
          </a:p>
          <a:p>
            <a:pPr algn="ctr"/>
            <a:r>
              <a:rPr lang="en-US" altLang="ko-KR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(</a:t>
            </a:r>
            <a:r>
              <a:rPr lang="ko-KR" altLang="en-US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데이터 취득 및 이해</a:t>
            </a:r>
            <a:r>
              <a:rPr lang="en-US" altLang="ko-KR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)</a:t>
            </a:r>
            <a:endParaRPr lang="ko-KR" altLang="en-US" sz="44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12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3A21DD-334A-4E0C-A823-6B39E3339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9510" y="0"/>
            <a:ext cx="9192979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7002289-32B9-4426-987C-E3018D3D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0832" y="2488405"/>
            <a:ext cx="1423094" cy="13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6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DBA2ED-4CC8-433E-BA04-45245B58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979" y="442582"/>
            <a:ext cx="6389061" cy="5972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A6B37-AFD4-454A-873A-DA6AA87BBF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309" y="1472802"/>
            <a:ext cx="4231124" cy="391239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2A92849-AA71-4785-8533-138DA82371C3}"/>
              </a:ext>
            </a:extLst>
          </p:cNvPr>
          <p:cNvSpPr/>
          <p:nvPr/>
        </p:nvSpPr>
        <p:spPr>
          <a:xfrm>
            <a:off x="3631693" y="713075"/>
            <a:ext cx="1306286" cy="914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74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92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Datasets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386195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https://www.kaggle.com/datasets?search=titanic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캐글에서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제공해주는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Datasets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활용해보자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2FE62B-8570-426B-913A-738634D4A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3" y="1881183"/>
            <a:ext cx="5739517" cy="3234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D060EB-81DB-4807-8A2F-A3DFC7C1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21" y="4253431"/>
            <a:ext cx="7815296" cy="1914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DFBF37-61C8-4DB5-A199-67C066AEF7D3}"/>
              </a:ext>
            </a:extLst>
          </p:cNvPr>
          <p:cNvSpPr/>
          <p:nvPr/>
        </p:nvSpPr>
        <p:spPr>
          <a:xfrm>
            <a:off x="4749282" y="5561043"/>
            <a:ext cx="2015412" cy="466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AAA9F-6F00-422F-BF37-430642CB743F}"/>
              </a:ext>
            </a:extLst>
          </p:cNvPr>
          <p:cNvSpPr txBox="1"/>
          <p:nvPr/>
        </p:nvSpPr>
        <p:spPr>
          <a:xfrm>
            <a:off x="6279901" y="2789077"/>
            <a:ext cx="462758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·train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test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용도로 구분하여 다운로드 받을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·Survived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컬럼이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train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데이터에 포함되어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→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Supervised Learning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분류에 속함을 알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65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DBA2ED-4CC8-433E-BA04-45245B58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979" y="442582"/>
            <a:ext cx="6389061" cy="5972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A6B37-AFD4-454A-873A-DA6AA87BBF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309" y="1472802"/>
            <a:ext cx="4231124" cy="391239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2A92849-AA71-4785-8533-138DA82371C3}"/>
              </a:ext>
            </a:extLst>
          </p:cNvPr>
          <p:cNvSpPr/>
          <p:nvPr/>
        </p:nvSpPr>
        <p:spPr>
          <a:xfrm>
            <a:off x="3631693" y="2205973"/>
            <a:ext cx="1306286" cy="914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1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685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Pipeline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여기에서는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회성이기에 별도의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Pipeline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구성은 생략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697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DBA2ED-4CC8-433E-BA04-45245B58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979" y="442582"/>
            <a:ext cx="6389061" cy="5972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A6B37-AFD4-454A-873A-DA6AA87BBF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309" y="1472802"/>
            <a:ext cx="4231124" cy="391239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2A92849-AA71-4785-8533-138DA82371C3}"/>
              </a:ext>
            </a:extLst>
          </p:cNvPr>
          <p:cNvSpPr/>
          <p:nvPr/>
        </p:nvSpPr>
        <p:spPr>
          <a:xfrm>
            <a:off x="3631693" y="3680213"/>
            <a:ext cx="1306286" cy="914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6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0896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Environment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여기에서는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On-Premise(Local)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CSV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형식으로 저장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70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940878" y="3044279"/>
            <a:ext cx="2310249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#0. DSP</a:t>
            </a:r>
            <a:endParaRPr lang="ko-KR" altLang="en-US" sz="44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64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DBA2ED-4CC8-433E-BA04-45245B58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979" y="442582"/>
            <a:ext cx="6389061" cy="5972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A6B37-AFD4-454A-873A-DA6AA87BBF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309" y="1472802"/>
            <a:ext cx="4231124" cy="391239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2A92849-AA71-4785-8533-138DA82371C3}"/>
              </a:ext>
            </a:extLst>
          </p:cNvPr>
          <p:cNvSpPr/>
          <p:nvPr/>
        </p:nvSpPr>
        <p:spPr>
          <a:xfrm>
            <a:off x="3631693" y="5154452"/>
            <a:ext cx="1306286" cy="914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77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633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Data Wrangling (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데이터 </a:t>
            </a:r>
            <a:r>
              <a:rPr lang="ko-KR" altLang="en-US" sz="440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랭글링</a:t>
            </a:r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)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원천 데이터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(raw data)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분석하기 좋은 데이터로 변환하는 작업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먼징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(Data Munging)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B4EAF-66EA-4CC3-91A0-AD19AEDB8191}"/>
              </a:ext>
            </a:extLst>
          </p:cNvPr>
          <p:cNvSpPr txBox="1"/>
          <p:nvPr/>
        </p:nvSpPr>
        <p:spPr>
          <a:xfrm>
            <a:off x="225910" y="6318332"/>
            <a:ext cx="3371436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https://ko.wikipedia.org/wiki/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데이터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_</a:t>
            </a:r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랭글링</a:t>
            </a:r>
            <a:endParaRPr lang="en-US" altLang="ko-KR" sz="14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63DB56-A5E1-4406-B641-61161F720ADA}"/>
              </a:ext>
            </a:extLst>
          </p:cNvPr>
          <p:cNvSpPr/>
          <p:nvPr/>
        </p:nvSpPr>
        <p:spPr>
          <a:xfrm>
            <a:off x="8425543" y="1918284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Gather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34CD5D-0E68-4B2D-BDF5-92F9B986336B}"/>
              </a:ext>
            </a:extLst>
          </p:cNvPr>
          <p:cNvSpPr/>
          <p:nvPr/>
        </p:nvSpPr>
        <p:spPr>
          <a:xfrm>
            <a:off x="8425543" y="2810946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Assess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9121C11-14FC-49A9-AE3E-8BDE509E794F}"/>
              </a:ext>
            </a:extLst>
          </p:cNvPr>
          <p:cNvSpPr/>
          <p:nvPr/>
        </p:nvSpPr>
        <p:spPr>
          <a:xfrm>
            <a:off x="8425543" y="3703608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Clean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F91D9-2E88-437E-A6C0-56E92F97F8F8}"/>
              </a:ext>
            </a:extLst>
          </p:cNvPr>
          <p:cNvSpPr/>
          <p:nvPr/>
        </p:nvSpPr>
        <p:spPr>
          <a:xfrm>
            <a:off x="8425543" y="4596270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Reassess and Iterate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ADC8BA-B026-43DD-A240-507B131DECB7}"/>
              </a:ext>
            </a:extLst>
          </p:cNvPr>
          <p:cNvSpPr/>
          <p:nvPr/>
        </p:nvSpPr>
        <p:spPr>
          <a:xfrm>
            <a:off x="8425543" y="5488931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Store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BB96BD4-ABC7-4638-A98E-BC05F726776A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9297956" y="2580757"/>
            <a:ext cx="0" cy="2301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FA6F74A-18BD-4EA8-B843-337B2791A50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297956" y="3473419"/>
            <a:ext cx="0" cy="2301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8BFE0A-C794-401D-AB3A-F83C0EDD6D4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297956" y="4366081"/>
            <a:ext cx="0" cy="2301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74DDF9-4696-40F8-A8EB-CB34F3187AC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297956" y="5258743"/>
            <a:ext cx="0" cy="2301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0EE678A-0577-4112-8B09-FE96901A769B}"/>
              </a:ext>
            </a:extLst>
          </p:cNvPr>
          <p:cNvCxnSpPr>
            <a:cxnSpLocks/>
            <a:stCxn id="9" idx="3"/>
            <a:endCxn id="7" idx="3"/>
          </p:cNvCxnSpPr>
          <p:nvPr/>
        </p:nvCxnSpPr>
        <p:spPr>
          <a:xfrm flipV="1">
            <a:off x="10170368" y="3142183"/>
            <a:ext cx="12700" cy="178532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9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633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Data Exploration (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데이터 탐색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)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본격적인 데이터 분석을 하기 전에 수행하는 데이터에 대한 사전 조사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EDA (Exploratory Data 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B4EAF-66EA-4CC3-91A0-AD19AEDB8191}"/>
              </a:ext>
            </a:extLst>
          </p:cNvPr>
          <p:cNvSpPr txBox="1"/>
          <p:nvPr/>
        </p:nvSpPr>
        <p:spPr>
          <a:xfrm>
            <a:off x="225910" y="6318332"/>
            <a:ext cx="66752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https://www-users.cs.umn.edu/~kumar001/dmbook/dmslides/chap3_data_exploration.pdf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F46B1F-F23B-4998-804A-AF4F0DA270EB}"/>
              </a:ext>
            </a:extLst>
          </p:cNvPr>
          <p:cNvSpPr/>
          <p:nvPr/>
        </p:nvSpPr>
        <p:spPr>
          <a:xfrm>
            <a:off x="249120" y="2684583"/>
            <a:ext cx="3877408" cy="3587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08000" rtlCol="0" anchor="t" anchorCtr="0"/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Frequency(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빈도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), Mode(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최빈값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Percentiles(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백분위수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Mean(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평균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), Median(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중간값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Range(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범위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), Variance(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편차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2860A7-38D6-442C-91F8-22571D1843E9}"/>
              </a:ext>
            </a:extLst>
          </p:cNvPr>
          <p:cNvSpPr/>
          <p:nvPr/>
        </p:nvSpPr>
        <p:spPr>
          <a:xfrm>
            <a:off x="4199794" y="2684583"/>
            <a:ext cx="3877408" cy="3587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08000" rtlCol="0" anchor="t" anchorCtr="0"/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Histogram, Box Plots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Scatter Plots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산포도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Contour Plots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등고선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Matrix Plots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행렬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2CE92-6AFD-4031-94A8-1FB7729201FF}"/>
              </a:ext>
            </a:extLst>
          </p:cNvPr>
          <p:cNvSpPr/>
          <p:nvPr/>
        </p:nvSpPr>
        <p:spPr>
          <a:xfrm>
            <a:off x="8150469" y="2684583"/>
            <a:ext cx="3877408" cy="3587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08000" rtlCol="0" anchor="t" anchorCtr="0"/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Online Analytical Processing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4E946-3BD9-4F32-931D-5C39C49BF289}"/>
              </a:ext>
            </a:extLst>
          </p:cNvPr>
          <p:cNvSpPr/>
          <p:nvPr/>
        </p:nvSpPr>
        <p:spPr>
          <a:xfrm>
            <a:off x="249120" y="2015198"/>
            <a:ext cx="3877408" cy="646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요약 통계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(Summary Statistics)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2FE100-8EAD-4266-A7C4-0F997F1A34EB}"/>
              </a:ext>
            </a:extLst>
          </p:cNvPr>
          <p:cNvSpPr/>
          <p:nvPr/>
        </p:nvSpPr>
        <p:spPr>
          <a:xfrm>
            <a:off x="4199794" y="2015198"/>
            <a:ext cx="3877408" cy="646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시각화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(Data Visualization)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FA3FF-4D46-48F4-9BCC-18F9416B44E5}"/>
              </a:ext>
            </a:extLst>
          </p:cNvPr>
          <p:cNvSpPr/>
          <p:nvPr/>
        </p:nvSpPr>
        <p:spPr>
          <a:xfrm>
            <a:off x="8150469" y="2015198"/>
            <a:ext cx="3877408" cy="646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OLAP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 다차원 데이터 분석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(OLAP and Multidimensional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Analysis)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2024-16BB-4987-B02A-71B42E8C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577" y="3274762"/>
            <a:ext cx="3340015" cy="2815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7BDFF7-326A-4367-9F9C-20BC5E8D2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805" y="3863176"/>
            <a:ext cx="2901530" cy="2344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24A3DD-052B-46EB-AB28-BEF62D152CE4}"/>
              </a:ext>
            </a:extLst>
          </p:cNvPr>
          <p:cNvSpPr txBox="1"/>
          <p:nvPr/>
        </p:nvSpPr>
        <p:spPr>
          <a:xfrm>
            <a:off x="6877280" y="3673816"/>
            <a:ext cx="110318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Scatter Plots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EE987-B187-47FE-97C0-BC1264ACC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08" y="4129256"/>
            <a:ext cx="3488265" cy="19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633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Data Cleaning (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데이터 정화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)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손상되거나 부정확 한 데이터를 감지하고 수정하는 프로세스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데이터의 불완전하거나 부정확하거나 관련이 없는 부분을 식별 한 다음 대체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수정 또는 삭제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B4EAF-66EA-4CC3-91A0-AD19AEDB8191}"/>
              </a:ext>
            </a:extLst>
          </p:cNvPr>
          <p:cNvSpPr txBox="1"/>
          <p:nvPr/>
        </p:nvSpPr>
        <p:spPr>
          <a:xfrm>
            <a:off x="225910" y="6318332"/>
            <a:ext cx="370005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http://hleecaster.com/pandas-data-cleaning-1/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98DDC4-5DE6-4841-A348-E8FB7E4A72CD}"/>
              </a:ext>
            </a:extLst>
          </p:cNvPr>
          <p:cNvGrpSpPr/>
          <p:nvPr/>
        </p:nvGrpSpPr>
        <p:grpSpPr>
          <a:xfrm>
            <a:off x="1025791" y="2945103"/>
            <a:ext cx="4929984" cy="550844"/>
            <a:chOff x="585117" y="2748611"/>
            <a:chExt cx="4929984" cy="55084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26A698-26AD-40C0-B754-98398E1570CB}"/>
                </a:ext>
              </a:extLst>
            </p:cNvPr>
            <p:cNvSpPr/>
            <p:nvPr/>
          </p:nvSpPr>
          <p:spPr>
            <a:xfrm>
              <a:off x="2188007" y="2748612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여러 데이터를 하나로 합치기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AD55EA1-E94D-4C62-B6C1-EF3821E4DC6E}"/>
                </a:ext>
              </a:extLst>
            </p:cNvPr>
            <p:cNvSpPr/>
            <p:nvPr/>
          </p:nvSpPr>
          <p:spPr>
            <a:xfrm>
              <a:off x="585117" y="2748611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concat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EC33A6-7378-4D29-809A-CE8A5F85FB26}"/>
              </a:ext>
            </a:extLst>
          </p:cNvPr>
          <p:cNvGrpSpPr/>
          <p:nvPr/>
        </p:nvGrpSpPr>
        <p:grpSpPr>
          <a:xfrm>
            <a:off x="1025791" y="3732202"/>
            <a:ext cx="4929984" cy="550844"/>
            <a:chOff x="585117" y="3528915"/>
            <a:chExt cx="4929984" cy="55084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24BDE84-FA6B-466C-A0C5-DA9BAECEFE23}"/>
                </a:ext>
              </a:extLst>
            </p:cNvPr>
            <p:cNvSpPr/>
            <p:nvPr/>
          </p:nvSpPr>
          <p:spPr>
            <a:xfrm>
              <a:off x="2188007" y="3528916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데이터 프레임 변경하기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AEFC2B-FC18-4B12-864E-4396D3F8A98E}"/>
                </a:ext>
              </a:extLst>
            </p:cNvPr>
            <p:cNvSpPr/>
            <p:nvPr/>
          </p:nvSpPr>
          <p:spPr>
            <a:xfrm>
              <a:off x="585117" y="3528915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melt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E4B9B0-7CD3-44B3-8A58-A6FE1EF842C2}"/>
              </a:ext>
            </a:extLst>
          </p:cNvPr>
          <p:cNvGrpSpPr/>
          <p:nvPr/>
        </p:nvGrpSpPr>
        <p:grpSpPr>
          <a:xfrm>
            <a:off x="1025791" y="4519301"/>
            <a:ext cx="4929984" cy="550844"/>
            <a:chOff x="585117" y="4309217"/>
            <a:chExt cx="4929984" cy="55084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A2DDB2-7CC3-4B06-B984-8C727DA28ED0}"/>
                </a:ext>
              </a:extLst>
            </p:cNvPr>
            <p:cNvSpPr/>
            <p:nvPr/>
          </p:nvSpPr>
          <p:spPr>
            <a:xfrm>
              <a:off x="2188007" y="4309218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중복행</a:t>
              </a:r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 제거하기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14ED26-595A-4CFC-95ED-FB792EA7A3E3}"/>
                </a:ext>
              </a:extLst>
            </p:cNvPr>
            <p:cNvSpPr/>
            <p:nvPr/>
          </p:nvSpPr>
          <p:spPr>
            <a:xfrm>
              <a:off x="585117" y="4309217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drop_duplicates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B2F24B-B881-4AE2-AEFF-120A6EADF28A}"/>
              </a:ext>
            </a:extLst>
          </p:cNvPr>
          <p:cNvGrpSpPr/>
          <p:nvPr/>
        </p:nvGrpSpPr>
        <p:grpSpPr>
          <a:xfrm>
            <a:off x="1025791" y="5306400"/>
            <a:ext cx="4929984" cy="550844"/>
            <a:chOff x="585117" y="5086061"/>
            <a:chExt cx="4929984" cy="55084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C6CAB-E8D4-4AA0-8A7E-0E8B78D9BA83}"/>
                </a:ext>
              </a:extLst>
            </p:cNvPr>
            <p:cNvSpPr/>
            <p:nvPr/>
          </p:nvSpPr>
          <p:spPr>
            <a:xfrm>
              <a:off x="2188007" y="5086062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문자열 나누기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B31297-4167-4337-B4F0-38D70C1833A5}"/>
                </a:ext>
              </a:extLst>
            </p:cNvPr>
            <p:cNvSpPr/>
            <p:nvPr/>
          </p:nvSpPr>
          <p:spPr>
            <a:xfrm>
              <a:off x="585117" y="5086061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str.split</a:t>
              </a:r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()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536059-47DF-490D-A895-E9658197FCF1}"/>
              </a:ext>
            </a:extLst>
          </p:cNvPr>
          <p:cNvGrpSpPr/>
          <p:nvPr/>
        </p:nvGrpSpPr>
        <p:grpSpPr>
          <a:xfrm>
            <a:off x="6135781" y="2945103"/>
            <a:ext cx="4929984" cy="550844"/>
            <a:chOff x="5695107" y="2700918"/>
            <a:chExt cx="4929984" cy="55084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CEBEDF-0B27-4AE8-9E21-EB6E7605AC84}"/>
                </a:ext>
              </a:extLst>
            </p:cNvPr>
            <p:cNvSpPr/>
            <p:nvPr/>
          </p:nvSpPr>
          <p:spPr>
            <a:xfrm>
              <a:off x="7297997" y="2700919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데이터 프레임 병합하기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63EABD2-0484-4C55-AB2E-DC5F7412D222}"/>
                </a:ext>
              </a:extLst>
            </p:cNvPr>
            <p:cNvSpPr/>
            <p:nvPr/>
          </p:nvSpPr>
          <p:spPr>
            <a:xfrm>
              <a:off x="5695107" y="2700918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merge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3CB2B3-6544-473F-97A7-C529B9818D65}"/>
              </a:ext>
            </a:extLst>
          </p:cNvPr>
          <p:cNvGrpSpPr/>
          <p:nvPr/>
        </p:nvGrpSpPr>
        <p:grpSpPr>
          <a:xfrm>
            <a:off x="6135781" y="3732202"/>
            <a:ext cx="4929984" cy="550844"/>
            <a:chOff x="5695107" y="3528915"/>
            <a:chExt cx="4929984" cy="55084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27DA96-8C03-401E-AE0E-D5C54E796A45}"/>
                </a:ext>
              </a:extLst>
            </p:cNvPr>
            <p:cNvSpPr/>
            <p:nvPr/>
          </p:nvSpPr>
          <p:spPr>
            <a:xfrm>
              <a:off x="7297997" y="3528916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숫자로 변환하기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C77F163-158A-4F59-AB39-F017E26061E4}"/>
                </a:ext>
              </a:extLst>
            </p:cNvPr>
            <p:cNvSpPr/>
            <p:nvPr/>
          </p:nvSpPr>
          <p:spPr>
            <a:xfrm>
              <a:off x="5695107" y="3528915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to_numeric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9201FAC-F81E-45D2-9650-E0D802D24D1D}"/>
              </a:ext>
            </a:extLst>
          </p:cNvPr>
          <p:cNvGrpSpPr/>
          <p:nvPr/>
        </p:nvGrpSpPr>
        <p:grpSpPr>
          <a:xfrm>
            <a:off x="6135781" y="4519301"/>
            <a:ext cx="4929984" cy="550844"/>
            <a:chOff x="5695107" y="4309216"/>
            <a:chExt cx="4929984" cy="55084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525B26C-6927-48EF-9FD2-A412DCD4BFBA}"/>
                </a:ext>
              </a:extLst>
            </p:cNvPr>
            <p:cNvSpPr/>
            <p:nvPr/>
          </p:nvSpPr>
          <p:spPr>
            <a:xfrm>
              <a:off x="7297997" y="4309217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결측치</a:t>
              </a:r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 행 제거하기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0D231E7-564B-4B9E-9B0B-CAE8529F026D}"/>
                </a:ext>
              </a:extLst>
            </p:cNvPr>
            <p:cNvSpPr/>
            <p:nvPr/>
          </p:nvSpPr>
          <p:spPr>
            <a:xfrm>
              <a:off x="5695107" y="4309216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dropna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4D13F5E-EDFB-49B4-8436-D126E4ECC963}"/>
              </a:ext>
            </a:extLst>
          </p:cNvPr>
          <p:cNvGrpSpPr/>
          <p:nvPr/>
        </p:nvGrpSpPr>
        <p:grpSpPr>
          <a:xfrm>
            <a:off x="6135781" y="5306400"/>
            <a:ext cx="4929984" cy="550844"/>
            <a:chOff x="5695107" y="5086061"/>
            <a:chExt cx="4929984" cy="55084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3BCA087-31DF-4A05-8441-1F23D68F17FF}"/>
                </a:ext>
              </a:extLst>
            </p:cNvPr>
            <p:cNvSpPr/>
            <p:nvPr/>
          </p:nvSpPr>
          <p:spPr>
            <a:xfrm>
              <a:off x="7297997" y="5086062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결측치</a:t>
              </a:r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 값 대체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08FB7A6-7F57-43C8-9AE9-BF4689E1AB1E}"/>
                </a:ext>
              </a:extLst>
            </p:cNvPr>
            <p:cNvSpPr/>
            <p:nvPr/>
          </p:nvSpPr>
          <p:spPr>
            <a:xfrm>
              <a:off x="5695107" y="5086061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fillna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D08EEA-9AFC-4EC4-93F1-1948A7766E1A}"/>
              </a:ext>
            </a:extLst>
          </p:cNvPr>
          <p:cNvSpPr txBox="1"/>
          <p:nvPr/>
        </p:nvSpPr>
        <p:spPr>
          <a:xfrm>
            <a:off x="3590999" y="2358926"/>
            <a:ext cx="490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&lt; Pandas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유용한 메소드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67443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363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Titanic’s Dataset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31518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https://www.kaggle.com/c/titanic/data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- 12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Column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값에 대해서 알아보자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7FA42E-F6A7-41AF-919F-E5E8A7DE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4" y="3999730"/>
            <a:ext cx="11318033" cy="2039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7F32C2-2320-40CF-81A1-60720724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9" y="1709214"/>
            <a:ext cx="5627846" cy="1702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B29A5D-47C5-497D-9D89-0FF0F926C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683" y="1676060"/>
            <a:ext cx="5627846" cy="1820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05B4C0-F20F-446A-BAF8-F055E474512A}"/>
              </a:ext>
            </a:extLst>
          </p:cNvPr>
          <p:cNvSpPr txBox="1"/>
          <p:nvPr/>
        </p:nvSpPr>
        <p:spPr>
          <a:xfrm>
            <a:off x="3406618" y="2073884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 여부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C380F4-E2F6-49F6-ABBE-79F390C75469}"/>
              </a:ext>
            </a:extLst>
          </p:cNvPr>
          <p:cNvSpPr txBox="1"/>
          <p:nvPr/>
        </p:nvSpPr>
        <p:spPr>
          <a:xfrm>
            <a:off x="3423396" y="2297571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클래스</a:t>
            </a:r>
            <a:endParaRPr lang="en-US" altLang="ko-KR" sz="12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679B7-CDC3-494A-8275-44A26E8C1971}"/>
              </a:ext>
            </a:extLst>
          </p:cNvPr>
          <p:cNvSpPr txBox="1"/>
          <p:nvPr/>
        </p:nvSpPr>
        <p:spPr>
          <a:xfrm>
            <a:off x="3389840" y="2553750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성별</a:t>
            </a:r>
            <a:endParaRPr lang="en-US" altLang="ko-KR" sz="12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5B0D7-9A67-4CD0-9688-AEBD79514BD8}"/>
              </a:ext>
            </a:extLst>
          </p:cNvPr>
          <p:cNvSpPr txBox="1"/>
          <p:nvPr/>
        </p:nvSpPr>
        <p:spPr>
          <a:xfrm>
            <a:off x="3377735" y="2790879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나이</a:t>
            </a:r>
            <a:endParaRPr lang="en-US" altLang="ko-KR" sz="12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D6D417-FF54-4BFA-8B73-25E4417A5B63}"/>
              </a:ext>
            </a:extLst>
          </p:cNvPr>
          <p:cNvSpPr txBox="1"/>
          <p:nvPr/>
        </p:nvSpPr>
        <p:spPr>
          <a:xfrm>
            <a:off x="2737151" y="3201635"/>
            <a:ext cx="17257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함께 탑승한 형제와 배우자 수</a:t>
            </a:r>
            <a:endParaRPr lang="en-US" altLang="ko-KR" sz="12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CFA09-EFB1-4B0A-8EAF-07E37BAC2223}"/>
              </a:ext>
            </a:extLst>
          </p:cNvPr>
          <p:cNvSpPr txBox="1"/>
          <p:nvPr/>
        </p:nvSpPr>
        <p:spPr>
          <a:xfrm>
            <a:off x="8472427" y="2157880"/>
            <a:ext cx="155492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함께 탑승한 부모와 아이 수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4868B-B14B-403A-956B-74E22A10DE38}"/>
              </a:ext>
            </a:extLst>
          </p:cNvPr>
          <p:cNvSpPr txBox="1"/>
          <p:nvPr/>
        </p:nvSpPr>
        <p:spPr>
          <a:xfrm>
            <a:off x="9222493" y="2402818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번호</a:t>
            </a:r>
            <a:endParaRPr lang="en-US" altLang="ko-KR" sz="12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D6BB29-0E71-4619-8F71-B73654AB11E7}"/>
              </a:ext>
            </a:extLst>
          </p:cNvPr>
          <p:cNvSpPr txBox="1"/>
          <p:nvPr/>
        </p:nvSpPr>
        <p:spPr>
          <a:xfrm>
            <a:off x="9235193" y="2631418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요금</a:t>
            </a:r>
            <a:endParaRPr lang="en-US" altLang="ko-KR" sz="12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069F5-8C8A-4543-BDA0-2C8A7979B91A}"/>
              </a:ext>
            </a:extLst>
          </p:cNvPr>
          <p:cNvSpPr txBox="1"/>
          <p:nvPr/>
        </p:nvSpPr>
        <p:spPr>
          <a:xfrm>
            <a:off x="9235193" y="2878319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객실 번호</a:t>
            </a:r>
            <a:endParaRPr lang="en-US" altLang="ko-KR" sz="12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63B9D-4212-4903-9D73-A51A90096407}"/>
              </a:ext>
            </a:extLst>
          </p:cNvPr>
          <p:cNvSpPr txBox="1"/>
          <p:nvPr/>
        </p:nvSpPr>
        <p:spPr>
          <a:xfrm>
            <a:off x="9235193" y="3196360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탑승 항구</a:t>
            </a:r>
            <a:endParaRPr lang="en-US" altLang="ko-KR" sz="12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EDAA8F-DA9F-4BDB-ADDD-3CDEE3C39F2E}"/>
              </a:ext>
            </a:extLst>
          </p:cNvPr>
          <p:cNvSpPr txBox="1"/>
          <p:nvPr/>
        </p:nvSpPr>
        <p:spPr>
          <a:xfrm>
            <a:off x="585117" y="3689238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캐글에서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아래와 같이 데이터의 대략적인 모습을 살펴볼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888BB2-CC94-4703-A402-D0C242435261}"/>
              </a:ext>
            </a:extLst>
          </p:cNvPr>
          <p:cNvSpPr txBox="1"/>
          <p:nvPr/>
        </p:nvSpPr>
        <p:spPr>
          <a:xfrm>
            <a:off x="5254312" y="1529774"/>
            <a:ext cx="365429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아래 </a:t>
            </a:r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10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 컬럼 外 </a:t>
            </a:r>
            <a:r>
              <a:rPr lang="en-US" altLang="ko-KR" sz="1200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PassengerId</a:t>
            </a:r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+ Name 2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 컬럼 존재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30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363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Titanic’s Dataset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31518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https://www.kaggle.com/c/titanic/data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Column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 대해서 조금 더 자세히 살펴보자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CE7BE0-3FD2-431E-BF24-328FA90E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6" y="1792578"/>
            <a:ext cx="7005139" cy="44129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603D89-0C47-4947-9CC3-CE93DCF60D07}"/>
              </a:ext>
            </a:extLst>
          </p:cNvPr>
          <p:cNvSpPr txBox="1"/>
          <p:nvPr/>
        </p:nvSpPr>
        <p:spPr>
          <a:xfrm>
            <a:off x="4481929" y="2761945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 여부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DE3334-8C0F-4F29-994A-347DFB3EC356}"/>
              </a:ext>
            </a:extLst>
          </p:cNvPr>
          <p:cNvSpPr txBox="1"/>
          <p:nvPr/>
        </p:nvSpPr>
        <p:spPr>
          <a:xfrm>
            <a:off x="4481929" y="3054355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클래스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0A748E-5C7A-4A36-B80E-1937C81CC342}"/>
              </a:ext>
            </a:extLst>
          </p:cNvPr>
          <p:cNvSpPr txBox="1"/>
          <p:nvPr/>
        </p:nvSpPr>
        <p:spPr>
          <a:xfrm>
            <a:off x="4481929" y="3355810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성별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E90AA7-BBD9-4201-BB45-9B62FE34E2D1}"/>
              </a:ext>
            </a:extLst>
          </p:cNvPr>
          <p:cNvSpPr txBox="1"/>
          <p:nvPr/>
        </p:nvSpPr>
        <p:spPr>
          <a:xfrm>
            <a:off x="4481929" y="3657279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나이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DF0223-810E-478A-89EB-D67DBFA84BC6}"/>
              </a:ext>
            </a:extLst>
          </p:cNvPr>
          <p:cNvSpPr txBox="1"/>
          <p:nvPr/>
        </p:nvSpPr>
        <p:spPr>
          <a:xfrm>
            <a:off x="3360448" y="4130751"/>
            <a:ext cx="17257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함께 탑승한 형제와 배우자 수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DD859-250D-41E4-B6D3-F87C6E69695A}"/>
              </a:ext>
            </a:extLst>
          </p:cNvPr>
          <p:cNvSpPr txBox="1"/>
          <p:nvPr/>
        </p:nvSpPr>
        <p:spPr>
          <a:xfrm>
            <a:off x="3531318" y="4595168"/>
            <a:ext cx="155492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함께 탑승한 부모와 아이 수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CD603B-AC1D-4C5D-A0A2-75BD5AE08435}"/>
              </a:ext>
            </a:extLst>
          </p:cNvPr>
          <p:cNvSpPr txBox="1"/>
          <p:nvPr/>
        </p:nvSpPr>
        <p:spPr>
          <a:xfrm>
            <a:off x="4486749" y="4896631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번호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E67D7-4B79-453A-9943-854B24F23183}"/>
              </a:ext>
            </a:extLst>
          </p:cNvPr>
          <p:cNvSpPr txBox="1"/>
          <p:nvPr/>
        </p:nvSpPr>
        <p:spPr>
          <a:xfrm>
            <a:off x="4486749" y="5189041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요금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BE88F2-A497-4BCD-88D0-C580AB30CB14}"/>
              </a:ext>
            </a:extLst>
          </p:cNvPr>
          <p:cNvSpPr txBox="1"/>
          <p:nvPr/>
        </p:nvSpPr>
        <p:spPr>
          <a:xfrm>
            <a:off x="4486749" y="5490504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객실 번호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DA636C-CCCC-4D50-AD06-B43A834E7A4C}"/>
              </a:ext>
            </a:extLst>
          </p:cNvPr>
          <p:cNvSpPr txBox="1"/>
          <p:nvPr/>
        </p:nvSpPr>
        <p:spPr>
          <a:xfrm>
            <a:off x="4486749" y="5963977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탑승 항구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83FFF0-C90D-4B0D-BC8F-80FA09E85366}"/>
              </a:ext>
            </a:extLst>
          </p:cNvPr>
          <p:cNvSpPr/>
          <p:nvPr/>
        </p:nvSpPr>
        <p:spPr>
          <a:xfrm>
            <a:off x="525655" y="2706981"/>
            <a:ext cx="1039090" cy="18466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B60BF0-0D5E-428B-8A94-51DAFAE8E179}"/>
              </a:ext>
            </a:extLst>
          </p:cNvPr>
          <p:cNvSpPr/>
          <p:nvPr/>
        </p:nvSpPr>
        <p:spPr>
          <a:xfrm>
            <a:off x="525655" y="3004234"/>
            <a:ext cx="1039090" cy="18466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27F465-0527-4609-8DAA-CDF03DDDA9A9}"/>
              </a:ext>
            </a:extLst>
          </p:cNvPr>
          <p:cNvSpPr/>
          <p:nvPr/>
        </p:nvSpPr>
        <p:spPr>
          <a:xfrm>
            <a:off x="525655" y="3301486"/>
            <a:ext cx="1039090" cy="18466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0189BF-A838-4293-9882-5714A87A5052}"/>
              </a:ext>
            </a:extLst>
          </p:cNvPr>
          <p:cNvSpPr/>
          <p:nvPr/>
        </p:nvSpPr>
        <p:spPr>
          <a:xfrm>
            <a:off x="525655" y="3598739"/>
            <a:ext cx="1039090" cy="18466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6FC89F-6A8F-4F1E-9BF8-ABDB710F8DD6}"/>
              </a:ext>
            </a:extLst>
          </p:cNvPr>
          <p:cNvSpPr txBox="1"/>
          <p:nvPr/>
        </p:nvSpPr>
        <p:spPr>
          <a:xfrm>
            <a:off x="7693490" y="2245316"/>
            <a:ext cx="4130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여기에 나오지 않는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</a:t>
            </a:r>
            <a:r>
              <a:rPr lang="en-US" altLang="ko-KR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PassengerId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Name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은 검토 제외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2B33BF-EC77-48B2-8D69-C6D52F10DC33}"/>
              </a:ext>
            </a:extLst>
          </p:cNvPr>
          <p:cNvSpPr txBox="1"/>
          <p:nvPr/>
        </p:nvSpPr>
        <p:spPr>
          <a:xfrm>
            <a:off x="8069944" y="2812133"/>
            <a:ext cx="365429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Name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분석하여 별도의 </a:t>
            </a:r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Column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으로 만든 사례도 있지만</a:t>
            </a:r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5E6259-A6F7-4703-8EBB-F27C8F904639}"/>
              </a:ext>
            </a:extLst>
          </p:cNvPr>
          <p:cNvSpPr txBox="1"/>
          <p:nvPr/>
        </p:nvSpPr>
        <p:spPr>
          <a:xfrm>
            <a:off x="7693490" y="3164233"/>
            <a:ext cx="4130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②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survival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Label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로써 활용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5B6763-8602-4E07-8715-EC7BE8F9F298}"/>
              </a:ext>
            </a:extLst>
          </p:cNvPr>
          <p:cNvSpPr txBox="1"/>
          <p:nvPr/>
        </p:nvSpPr>
        <p:spPr>
          <a:xfrm>
            <a:off x="7701035" y="3660663"/>
            <a:ext cx="4130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③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누가 봐도 의미 있을 것 같은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column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은 기본 포함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→ </a:t>
            </a:r>
            <a:r>
              <a:rPr lang="en-US" altLang="ko-KR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pclass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/ sex / Age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522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421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Python &amp; Pandas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csv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파일 읽어서 간단하게 정보를 확인하는 코드는 아래와 같다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   train = 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   train.info()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62293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&lt;class '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pandas.core.frame.DataFrame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'&gt;</a:t>
            </a:r>
          </a:p>
          <a:p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RangeIndex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: 891 entries, 0 to 890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Data columns (total 12 columns):</a:t>
            </a:r>
          </a:p>
          <a:p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PassengerId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   891 non-null int64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Survived       891 non-null int64</a:t>
            </a:r>
          </a:p>
          <a:p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        891 non-null int64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Name           891 non-null object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Sex            891 non-null object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Age            714 non-null float64</a:t>
            </a:r>
          </a:p>
          <a:p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         891 non-null int64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Parch          891 non-null int64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Ticket         891 non-null object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Fare           891 non-null float64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Cabin          204 non-null object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Embarked       889 non-null object</a:t>
            </a:r>
          </a:p>
          <a:p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dtypes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: float64(2), int64(5), object(5)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memory usage: 83.6+ KB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B7755-1276-4F31-96A9-81FED78A9A20}"/>
              </a:ext>
            </a:extLst>
          </p:cNvPr>
          <p:cNvSpPr txBox="1"/>
          <p:nvPr/>
        </p:nvSpPr>
        <p:spPr>
          <a:xfrm>
            <a:off x="10401300" y="3429000"/>
            <a:ext cx="1125629" cy="73866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null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값이 아닌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개수를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확인할 수 있다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76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421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Python &amp; Pandas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describe()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메소드를 이용하면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중간값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평균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상위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중위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하위값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최소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최대값 등을 한 눈에 볼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   train = 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   print( 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train.describe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()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62293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en-US" altLang="ko-KR" sz="1200" err="1">
                <a:latin typeface="D2Coding" panose="020B0609020101020101" pitchFamily="49" charset="-127"/>
                <a:ea typeface="D2Coding" panose="020B0609020101020101" pitchFamily="49" charset="-127"/>
              </a:rPr>
              <a:t>PassengerId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Survived      </a:t>
            </a:r>
            <a:r>
              <a:rPr lang="en-US" altLang="ko-KR" sz="12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     Age       </a:t>
            </a:r>
            <a:r>
              <a:rPr lang="en-US" altLang="ko-KR" sz="12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\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count   891.000000  891.000000  891.000000  714.000000  891.000000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mean    446.000000    0.383838    2.308642   29.699118    0.523008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std     257.353842    0.486592    0.836071   14.526497    1.102743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min       1.000000    0.000000    1.000000    0.420000    0.000000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25%     223.500000    0.000000    2.000000   20.125000    0.000000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50%     446.000000    0.000000    3.000000   28.000000    0.000000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75%     668.500000    1.000000    3.000000   38.000000    1.000000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max     891.000000    1.000000    3.000000   80.000000    8.000000</a:t>
            </a: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        Parch        Fare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count  891.000000  891.000000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mean     0.381594   32.204208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std      0.806057   49.693429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min      0.000000    0.000000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25%      0.000000    7.910400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50%      0.000000   14.454200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75%      0.000000   31.000000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max      6.000000  512.329200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2EAE1-20D9-44F9-A982-34FE43CCE8C5}"/>
              </a:ext>
            </a:extLst>
          </p:cNvPr>
          <p:cNvSpPr txBox="1"/>
          <p:nvPr/>
        </p:nvSpPr>
        <p:spPr>
          <a:xfrm>
            <a:off x="9475883" y="4673906"/>
            <a:ext cx="1667444" cy="73866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Column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값 중에서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숫자 데이터에 대해서만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보여준다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392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687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Pclass</a:t>
            </a:r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 – 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티켓 클래스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클래스에 따라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생존률이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어떻게 되는지 살펴볼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   train = 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  print( train[['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=True).count()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  print( train[['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=True).sum()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  print( train[['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=True).mean()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62293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    Survived</a:t>
            </a:r>
          </a:p>
          <a:p>
            <a:r>
              <a:rPr lang="en-US" altLang="ko-KR" sz="12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1            216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2            184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3            491</a:t>
            </a: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    Survived</a:t>
            </a:r>
          </a:p>
          <a:p>
            <a:r>
              <a:rPr lang="en-US" altLang="ko-KR" sz="12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1            136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2             87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3            119</a:t>
            </a: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    Survived</a:t>
            </a:r>
          </a:p>
          <a:p>
            <a:r>
              <a:rPr lang="en-US" altLang="ko-KR" sz="120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1       0.629630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2       0.472826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3       0.242363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F4D36-EC26-49BE-88AA-22DDEA013D97}"/>
              </a:ext>
            </a:extLst>
          </p:cNvPr>
          <p:cNvSpPr txBox="1"/>
          <p:nvPr/>
        </p:nvSpPr>
        <p:spPr>
          <a:xfrm>
            <a:off x="8124825" y="2507337"/>
            <a:ext cx="79220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count()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CF029-391A-4869-B30C-C2FF18B78181}"/>
              </a:ext>
            </a:extLst>
          </p:cNvPr>
          <p:cNvSpPr txBox="1"/>
          <p:nvPr/>
        </p:nvSpPr>
        <p:spPr>
          <a:xfrm>
            <a:off x="9133850" y="2507337"/>
            <a:ext cx="265810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클래스 別 탑승자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4DBA2-8B4E-4082-9054-AF0BFDC0BC01}"/>
              </a:ext>
            </a:extLst>
          </p:cNvPr>
          <p:cNvSpPr txBox="1"/>
          <p:nvPr/>
        </p:nvSpPr>
        <p:spPr>
          <a:xfrm>
            <a:off x="8124825" y="3831312"/>
            <a:ext cx="67678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sum()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C9EFF-01B7-42A9-86F2-6098D3CAC27E}"/>
              </a:ext>
            </a:extLst>
          </p:cNvPr>
          <p:cNvSpPr txBox="1"/>
          <p:nvPr/>
        </p:nvSpPr>
        <p:spPr>
          <a:xfrm>
            <a:off x="9133850" y="3831312"/>
            <a:ext cx="264367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클래스 別 생존자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B06CA5-7AD1-435E-A310-D52F1B2C96F8}"/>
              </a:ext>
            </a:extLst>
          </p:cNvPr>
          <p:cNvSpPr txBox="1"/>
          <p:nvPr/>
        </p:nvSpPr>
        <p:spPr>
          <a:xfrm>
            <a:off x="9133850" y="5377850"/>
            <a:ext cx="237436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클래스 別 </a:t>
            </a:r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생존률을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E446F-FB55-47BA-A52F-A9E908D83BDD}"/>
              </a:ext>
            </a:extLst>
          </p:cNvPr>
          <p:cNvSpPr txBox="1"/>
          <p:nvPr/>
        </p:nvSpPr>
        <p:spPr>
          <a:xfrm>
            <a:off x="8124825" y="5377850"/>
            <a:ext cx="75854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mean()</a:t>
            </a:r>
          </a:p>
        </p:txBody>
      </p:sp>
    </p:spTree>
    <p:extLst>
      <p:ext uri="{BB962C8B-B14F-4D97-AF65-F5344CB8AC3E}">
        <p14:creationId xmlns:p14="http://schemas.microsoft.com/office/powerpoint/2010/main" val="3273768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113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Sex – 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성별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성별에 따라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생존률이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어떻게 되는지 살펴볼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    train = </a:t>
            </a:r>
            <a:r>
              <a:rPr lang="en-US" altLang="ko-KR" sz="160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ko-KR" altLang="en-US" sz="16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  print( train[[‘Sex',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([‘Sex'],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=True).count()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  print( train[[‘Sex',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([‘Sex'],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=True).sum()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  print( train[[‘Sex',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([‘Sex'],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=True).mean()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62293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    Survived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Sex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female       314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male         577</a:t>
            </a: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    Survived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Sex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female       233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male         109</a:t>
            </a: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        Survived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Sex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female  0.742038</a:t>
            </a:r>
          </a:p>
          <a:p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male    0.188908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F4D36-EC26-49BE-88AA-22DDEA013D97}"/>
              </a:ext>
            </a:extLst>
          </p:cNvPr>
          <p:cNvSpPr txBox="1"/>
          <p:nvPr/>
        </p:nvSpPr>
        <p:spPr>
          <a:xfrm>
            <a:off x="8124825" y="2507337"/>
            <a:ext cx="79220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count()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CF029-391A-4869-B30C-C2FF18B78181}"/>
              </a:ext>
            </a:extLst>
          </p:cNvPr>
          <p:cNvSpPr txBox="1"/>
          <p:nvPr/>
        </p:nvSpPr>
        <p:spPr>
          <a:xfrm>
            <a:off x="9133850" y="2507337"/>
            <a:ext cx="27783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성별에 따른 탑승자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4DBA2-8B4E-4082-9054-AF0BFDC0BC01}"/>
              </a:ext>
            </a:extLst>
          </p:cNvPr>
          <p:cNvSpPr txBox="1"/>
          <p:nvPr/>
        </p:nvSpPr>
        <p:spPr>
          <a:xfrm>
            <a:off x="8124825" y="3831312"/>
            <a:ext cx="67678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sum()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C9EFF-01B7-42A9-86F2-6098D3CAC27E}"/>
              </a:ext>
            </a:extLst>
          </p:cNvPr>
          <p:cNvSpPr txBox="1"/>
          <p:nvPr/>
        </p:nvSpPr>
        <p:spPr>
          <a:xfrm>
            <a:off x="9133850" y="3831312"/>
            <a:ext cx="276710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성별에 따른 생존자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B06CA5-7AD1-435E-A310-D52F1B2C96F8}"/>
              </a:ext>
            </a:extLst>
          </p:cNvPr>
          <p:cNvSpPr txBox="1"/>
          <p:nvPr/>
        </p:nvSpPr>
        <p:spPr>
          <a:xfrm>
            <a:off x="9133850" y="5377850"/>
            <a:ext cx="246093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성별에 따른 </a:t>
            </a:r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생존률을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E446F-FB55-47BA-A52F-A9E908D83BDD}"/>
              </a:ext>
            </a:extLst>
          </p:cNvPr>
          <p:cNvSpPr txBox="1"/>
          <p:nvPr/>
        </p:nvSpPr>
        <p:spPr>
          <a:xfrm>
            <a:off x="8124825" y="5377850"/>
            <a:ext cx="75854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mean()</a:t>
            </a:r>
          </a:p>
        </p:txBody>
      </p:sp>
    </p:spTree>
    <p:extLst>
      <p:ext uri="{BB962C8B-B14F-4D97-AF65-F5344CB8AC3E}">
        <p14:creationId xmlns:p14="http://schemas.microsoft.com/office/powerpoint/2010/main" val="386881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09" y="355002"/>
            <a:ext cx="1069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DSP (Data Science Process)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61414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https://en.wikipedia.org/wiki/Cross-industry_standard_process_for_data_mining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9912B6-E75A-4626-BA2B-4EE5AFA3C5FC}"/>
              </a:ext>
            </a:extLst>
          </p:cNvPr>
          <p:cNvSpPr/>
          <p:nvPr/>
        </p:nvSpPr>
        <p:spPr>
          <a:xfrm>
            <a:off x="585117" y="1434613"/>
            <a:ext cx="10968708" cy="2063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360000" rtlCol="0" anchor="t" anchorCtr="0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1997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7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유럽에서 시작된 프로젝트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(200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 이상 회사에서 참여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→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1999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6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방법론 처음 완성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 세계에서 가장 많이 사용되는 데이터 마이닝 표준 방법론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초보자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전문가가 비즈니스 전문가와 함께 모형을 만들어 내는 포괄적인 데이터 마이닝 방법론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프로세스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http://www.crisp-dm.org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홈페이지는 현재 접속 안됨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1A8316-1204-4E2B-919F-B049BD8C1E11}"/>
              </a:ext>
            </a:extLst>
          </p:cNvPr>
          <p:cNvSpPr/>
          <p:nvPr/>
        </p:nvSpPr>
        <p:spPr>
          <a:xfrm>
            <a:off x="730190" y="1248312"/>
            <a:ext cx="6092641" cy="372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r>
              <a:rPr lang="en-US" altLang="ko-KR" b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CRISP-DM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(Cross-industry standard process for data mining)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D67B67-07F2-4FCA-9BD1-38DB241D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5" y="1497822"/>
            <a:ext cx="1928370" cy="19331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74EDAB-C0BA-42C1-AF01-7F33107BF676}"/>
              </a:ext>
            </a:extLst>
          </p:cNvPr>
          <p:cNvSpPr/>
          <p:nvPr/>
        </p:nvSpPr>
        <p:spPr>
          <a:xfrm>
            <a:off x="585117" y="3846298"/>
            <a:ext cx="10968708" cy="2063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360000" rtlCol="0" anchor="t" anchorCtr="0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1996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Fayyad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 체계적으로 정리한 데이터 마이닝 프로세스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기술과 데이터베이스를 중심으로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Insight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발굴을 위한 절차와 단계 정리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데이터베이스에서 의미 있는 지식을 탐색하는 데이터 마이닝부터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기계학습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패턴인식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시각화 등에서 응용될 수 있는 구조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AF3112-8157-4EB6-9D39-3FB8C56D6D4D}"/>
              </a:ext>
            </a:extLst>
          </p:cNvPr>
          <p:cNvSpPr/>
          <p:nvPr/>
        </p:nvSpPr>
        <p:spPr>
          <a:xfrm>
            <a:off x="730190" y="3659997"/>
            <a:ext cx="6092641" cy="372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r>
              <a:rPr lang="en-US" altLang="ko-KR" b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KDD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(Knowledge Discovery in Database)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DB8D8-2314-48C2-A045-7BCF53C96CCC}"/>
              </a:ext>
            </a:extLst>
          </p:cNvPr>
          <p:cNvSpPr txBox="1"/>
          <p:nvPr/>
        </p:nvSpPr>
        <p:spPr>
          <a:xfrm>
            <a:off x="225909" y="6058271"/>
            <a:ext cx="336502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4"/>
              </a:rPr>
              <a:t>https://en.wikipedia.org/wiki/Data_mining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C59255-2BC5-43D0-AF63-3AE0D434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320" y="3972397"/>
            <a:ext cx="4181475" cy="18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62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254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Age – 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나이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나이에 따라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생존률이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어떻게 되는지 살펴볼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train =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print('Max Age  : {:.1f}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Years'.format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 train['Age'].max() ))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print('Min Age  : {:.1f}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Years'.format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 train['Age'].min() ))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print('Mean Age : {:.1f}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Years'.format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 train['Age'].mean() ))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bins = [ 0, 10, 20, 30, 40, 50, 60, 70, 80 ]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train['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 =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pd.cut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 train['Age'], bins )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=True).count()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=True).sum()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=True).mean()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62293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Max Age  : 80.0 Years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Min Age  : 0.4 Years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Mean Age : 29.7 Years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          Survived</a:t>
            </a:r>
          </a:p>
          <a:p>
            <a:r>
              <a:rPr lang="en-US" altLang="ko-KR" sz="8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endParaRPr lang="en-US" altLang="ko-KR" sz="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(0, 10]         64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(10, 20]       115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(20, 30]       230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(30, 40]       155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(40, 50]        86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(50, 60]        42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(60, 70]        17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(70, 81]         5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          Survived</a:t>
            </a:r>
          </a:p>
          <a:p>
            <a:r>
              <a:rPr lang="en-US" altLang="ko-KR" sz="8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endParaRPr lang="en-US" altLang="ko-KR" sz="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(0, 10]         38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(10, 20]        44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(20, 30]        84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(30, 40]        69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(40, 50]        33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(50, 60]        17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(60, 70]         4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(70, 81]         1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          Survived</a:t>
            </a:r>
          </a:p>
          <a:p>
            <a:r>
              <a:rPr lang="en-US" altLang="ko-KR" sz="800" err="1">
                <a:latin typeface="D2Coding" panose="020B0609020101020101" pitchFamily="49" charset="-127"/>
                <a:ea typeface="D2Coding" panose="020B0609020101020101" pitchFamily="49" charset="-127"/>
              </a:rPr>
              <a:t>AgeGroup</a:t>
            </a:r>
            <a:endParaRPr lang="en-US" altLang="ko-KR" sz="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(0, 10]   0.593750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(10, 20]  0.382609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(20, 30]  0.365217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(30, 40]  0.445161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(40, 50]  0.383721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(50, 60]  0.404762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(60, 70]  0.235294</a:t>
            </a:r>
          </a:p>
          <a:p>
            <a:r>
              <a:rPr lang="en-US" altLang="ko-KR" sz="800">
                <a:latin typeface="D2Coding" panose="020B0609020101020101" pitchFamily="49" charset="-127"/>
                <a:ea typeface="D2Coding" panose="020B0609020101020101" pitchFamily="49" charset="-127"/>
              </a:rPr>
              <a:t>(70, 81]  0.200000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9492E-D45D-4E46-8C19-571171DEB605}"/>
              </a:ext>
            </a:extLst>
          </p:cNvPr>
          <p:cNvSpPr txBox="1"/>
          <p:nvPr/>
        </p:nvSpPr>
        <p:spPr>
          <a:xfrm>
            <a:off x="8124825" y="2897862"/>
            <a:ext cx="79220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count()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09429-7179-4566-8EA8-7A5A14B78799}"/>
              </a:ext>
            </a:extLst>
          </p:cNvPr>
          <p:cNvSpPr txBox="1"/>
          <p:nvPr/>
        </p:nvSpPr>
        <p:spPr>
          <a:xfrm>
            <a:off x="9133850" y="2897862"/>
            <a:ext cx="2693366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나잇대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別 탑승자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4C908-536D-4557-80B3-96308F24256F}"/>
              </a:ext>
            </a:extLst>
          </p:cNvPr>
          <p:cNvSpPr txBox="1"/>
          <p:nvPr/>
        </p:nvSpPr>
        <p:spPr>
          <a:xfrm>
            <a:off x="8124825" y="3983712"/>
            <a:ext cx="67678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sum()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4EA3E-D94A-4AC0-A6E7-C5C9DFC02B75}"/>
              </a:ext>
            </a:extLst>
          </p:cNvPr>
          <p:cNvSpPr txBox="1"/>
          <p:nvPr/>
        </p:nvSpPr>
        <p:spPr>
          <a:xfrm>
            <a:off x="9133850" y="3983712"/>
            <a:ext cx="267893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나잇대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別 생존자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434C36-D7D4-431B-8616-E8D0EA33F753}"/>
              </a:ext>
            </a:extLst>
          </p:cNvPr>
          <p:cNvSpPr txBox="1"/>
          <p:nvPr/>
        </p:nvSpPr>
        <p:spPr>
          <a:xfrm>
            <a:off x="9133850" y="5377850"/>
            <a:ext cx="237276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나잇대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別 </a:t>
            </a:r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생존률을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E715D-3F16-4AD9-970E-73164875FE08}"/>
              </a:ext>
            </a:extLst>
          </p:cNvPr>
          <p:cNvSpPr txBox="1"/>
          <p:nvPr/>
        </p:nvSpPr>
        <p:spPr>
          <a:xfrm>
            <a:off x="8124825" y="5377850"/>
            <a:ext cx="75854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mean()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5A616-F641-4E34-A7D9-69F7F98933DA}"/>
              </a:ext>
            </a:extLst>
          </p:cNvPr>
          <p:cNvSpPr txBox="1"/>
          <p:nvPr/>
        </p:nvSpPr>
        <p:spPr>
          <a:xfrm>
            <a:off x="9133850" y="1969317"/>
            <a:ext cx="238719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최대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최소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평균 나이를 확인해보았다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9440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489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SibSp</a:t>
            </a:r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 – 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형제</a:t>
            </a:r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배우자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형제 및 배우자 수에 따라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생존률이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어떻게 되는지 살펴볼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train =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=True).count()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=True).sum()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=True).mean()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62293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       Survived</a:t>
            </a:r>
          </a:p>
          <a:p>
            <a:r>
              <a:rPr lang="en-US" altLang="ko-KR" sz="9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endParaRPr lang="en-US" altLang="ko-KR" sz="9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0           608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1           209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2            28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3            16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4            18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5             5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8             7</a:t>
            </a:r>
          </a:p>
          <a:p>
            <a:endParaRPr lang="en-US" altLang="ko-KR" sz="9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       Survived</a:t>
            </a:r>
          </a:p>
          <a:p>
            <a:r>
              <a:rPr lang="en-US" altLang="ko-KR" sz="9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endParaRPr lang="en-US" altLang="ko-KR" sz="9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0           210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1           112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2            13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3             4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4             3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5             0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8             0</a:t>
            </a:r>
          </a:p>
          <a:p>
            <a:endParaRPr lang="en-US" altLang="ko-KR" sz="9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       Survived</a:t>
            </a:r>
          </a:p>
          <a:p>
            <a:r>
              <a:rPr lang="en-US" altLang="ko-KR" sz="90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endParaRPr lang="en-US" altLang="ko-KR" sz="9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0      0.345395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1      0.535885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2      0.464286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3      0.250000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4      0.166667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5      0.000000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8      0.000000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9492E-D45D-4E46-8C19-571171DEB605}"/>
              </a:ext>
            </a:extLst>
          </p:cNvPr>
          <p:cNvSpPr txBox="1"/>
          <p:nvPr/>
        </p:nvSpPr>
        <p:spPr>
          <a:xfrm>
            <a:off x="7620000" y="2440662"/>
            <a:ext cx="79220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count()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09429-7179-4566-8EA8-7A5A14B78799}"/>
              </a:ext>
            </a:extLst>
          </p:cNvPr>
          <p:cNvSpPr txBox="1"/>
          <p:nvPr/>
        </p:nvSpPr>
        <p:spPr>
          <a:xfrm>
            <a:off x="8629025" y="2440662"/>
            <a:ext cx="32399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형제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배우자 수 別 탑승자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4C908-536D-4557-80B3-96308F24256F}"/>
              </a:ext>
            </a:extLst>
          </p:cNvPr>
          <p:cNvSpPr txBox="1"/>
          <p:nvPr/>
        </p:nvSpPr>
        <p:spPr>
          <a:xfrm>
            <a:off x="7620000" y="3783687"/>
            <a:ext cx="67678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sum()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4EA3E-D94A-4AC0-A6E7-C5C9DFC02B75}"/>
              </a:ext>
            </a:extLst>
          </p:cNvPr>
          <p:cNvSpPr txBox="1"/>
          <p:nvPr/>
        </p:nvSpPr>
        <p:spPr>
          <a:xfrm>
            <a:off x="8629025" y="3783687"/>
            <a:ext cx="318388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형제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배우자 수 別 생존자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434C36-D7D4-431B-8616-E8D0EA33F753}"/>
              </a:ext>
            </a:extLst>
          </p:cNvPr>
          <p:cNvSpPr txBox="1"/>
          <p:nvPr/>
        </p:nvSpPr>
        <p:spPr>
          <a:xfrm>
            <a:off x="8629025" y="5187350"/>
            <a:ext cx="287771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형제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배우자 수 別 </a:t>
            </a:r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생존률을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E715D-3F16-4AD9-970E-73164875FE08}"/>
              </a:ext>
            </a:extLst>
          </p:cNvPr>
          <p:cNvSpPr txBox="1"/>
          <p:nvPr/>
        </p:nvSpPr>
        <p:spPr>
          <a:xfrm>
            <a:off x="7620000" y="5187350"/>
            <a:ext cx="75854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mean()</a:t>
            </a:r>
          </a:p>
        </p:txBody>
      </p:sp>
    </p:spTree>
    <p:extLst>
      <p:ext uri="{BB962C8B-B14F-4D97-AF65-F5344CB8AC3E}">
        <p14:creationId xmlns:p14="http://schemas.microsoft.com/office/powerpoint/2010/main" val="2413162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937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Parch – 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부모</a:t>
            </a:r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자식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부모 및 자식 수에 따라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생존률이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어떻게 되는지 살펴볼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train =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train[[‘Parch',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(['Parch'],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=True).count()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train[['Parch’,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(['Parch'],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=True).sum()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train[['Parch',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(['Parch'],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=True).mean()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62293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       Survived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Parch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0           678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1           118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2            80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3             5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4             4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5             5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6             1</a:t>
            </a:r>
          </a:p>
          <a:p>
            <a:endParaRPr lang="en-US" altLang="ko-KR" sz="9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       Survived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Parch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0           233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1            65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2            40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3             3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4             0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5             1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6             0</a:t>
            </a:r>
          </a:p>
          <a:p>
            <a:endParaRPr lang="en-US" altLang="ko-KR" sz="9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       Survived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Parch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0      0.343658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1      0.550847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2      0.500000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3      0.600000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4      0.000000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5      0.200000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6      0.000000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9492E-D45D-4E46-8C19-571171DEB605}"/>
              </a:ext>
            </a:extLst>
          </p:cNvPr>
          <p:cNvSpPr txBox="1"/>
          <p:nvPr/>
        </p:nvSpPr>
        <p:spPr>
          <a:xfrm>
            <a:off x="7620000" y="2440662"/>
            <a:ext cx="79220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count()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09429-7179-4566-8EA8-7A5A14B78799}"/>
              </a:ext>
            </a:extLst>
          </p:cNvPr>
          <p:cNvSpPr txBox="1"/>
          <p:nvPr/>
        </p:nvSpPr>
        <p:spPr>
          <a:xfrm>
            <a:off x="8629025" y="2440662"/>
            <a:ext cx="296747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부모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자식 수 別 탑승자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4C908-536D-4557-80B3-96308F24256F}"/>
              </a:ext>
            </a:extLst>
          </p:cNvPr>
          <p:cNvSpPr txBox="1"/>
          <p:nvPr/>
        </p:nvSpPr>
        <p:spPr>
          <a:xfrm>
            <a:off x="7620000" y="3783687"/>
            <a:ext cx="67678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sum()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4EA3E-D94A-4AC0-A6E7-C5C9DFC02B75}"/>
              </a:ext>
            </a:extLst>
          </p:cNvPr>
          <p:cNvSpPr txBox="1"/>
          <p:nvPr/>
        </p:nvSpPr>
        <p:spPr>
          <a:xfrm>
            <a:off x="8629025" y="3783687"/>
            <a:ext cx="295465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부모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자식 수 別 생존자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434C36-D7D4-431B-8616-E8D0EA33F753}"/>
              </a:ext>
            </a:extLst>
          </p:cNvPr>
          <p:cNvSpPr txBox="1"/>
          <p:nvPr/>
        </p:nvSpPr>
        <p:spPr>
          <a:xfrm>
            <a:off x="8629025" y="5187350"/>
            <a:ext cx="264848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부모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자식 수 別 </a:t>
            </a:r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생존률을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E715D-3F16-4AD9-970E-73164875FE08}"/>
              </a:ext>
            </a:extLst>
          </p:cNvPr>
          <p:cNvSpPr txBox="1"/>
          <p:nvPr/>
        </p:nvSpPr>
        <p:spPr>
          <a:xfrm>
            <a:off x="7620000" y="5187350"/>
            <a:ext cx="75854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mean()</a:t>
            </a:r>
          </a:p>
        </p:txBody>
      </p:sp>
    </p:spTree>
    <p:extLst>
      <p:ext uri="{BB962C8B-B14F-4D97-AF65-F5344CB8AC3E}">
        <p14:creationId xmlns:p14="http://schemas.microsoft.com/office/powerpoint/2010/main" val="839754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133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Ticket – 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티켓 번호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부모 및 자식 수에 따라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생존률이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어떻게 되는지 살펴볼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train =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train[[‘Parch',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(['Parch'],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=True).count()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train[['Parch’,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(['Parch'],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=True).sum() )</a:t>
            </a:r>
          </a:p>
          <a:p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  print( train[['Parch', 'Survived']].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groupby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(['Parch'], </a:t>
            </a:r>
            <a:r>
              <a:rPr lang="en-US" altLang="ko-KR" sz="1000" err="1">
                <a:latin typeface="D2Coding" panose="020B0609020101020101" pitchFamily="49" charset="-127"/>
                <a:ea typeface="D2Coding" panose="020B0609020101020101" pitchFamily="49" charset="-127"/>
              </a:rPr>
              <a:t>as_index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=True).mean()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62293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       Survived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Parch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0           678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1           118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2            80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3             5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4             4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5             5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6             1</a:t>
            </a:r>
          </a:p>
          <a:p>
            <a:endParaRPr lang="en-US" altLang="ko-KR" sz="9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       Survived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Parch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0           233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1            65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2            40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3             3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4             0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5             1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6             0</a:t>
            </a:r>
          </a:p>
          <a:p>
            <a:endParaRPr lang="en-US" altLang="ko-KR" sz="9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       Survived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Parch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0      0.343658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1      0.550847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2      0.500000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3      0.600000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4      0.000000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5      0.200000</a:t>
            </a:r>
          </a:p>
          <a:p>
            <a:r>
              <a:rPr lang="en-US" altLang="ko-KR" sz="900">
                <a:latin typeface="D2Coding" panose="020B0609020101020101" pitchFamily="49" charset="-127"/>
                <a:ea typeface="D2Coding" panose="020B0609020101020101" pitchFamily="49" charset="-127"/>
              </a:rPr>
              <a:t>6      0.000000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9492E-D45D-4E46-8C19-571171DEB605}"/>
              </a:ext>
            </a:extLst>
          </p:cNvPr>
          <p:cNvSpPr txBox="1"/>
          <p:nvPr/>
        </p:nvSpPr>
        <p:spPr>
          <a:xfrm>
            <a:off x="7620000" y="2440662"/>
            <a:ext cx="79220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count()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09429-7179-4566-8EA8-7A5A14B78799}"/>
              </a:ext>
            </a:extLst>
          </p:cNvPr>
          <p:cNvSpPr txBox="1"/>
          <p:nvPr/>
        </p:nvSpPr>
        <p:spPr>
          <a:xfrm>
            <a:off x="8629025" y="2440662"/>
            <a:ext cx="296747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부모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자식 수 別 탑승자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4C908-536D-4557-80B3-96308F24256F}"/>
              </a:ext>
            </a:extLst>
          </p:cNvPr>
          <p:cNvSpPr txBox="1"/>
          <p:nvPr/>
        </p:nvSpPr>
        <p:spPr>
          <a:xfrm>
            <a:off x="7620000" y="3783687"/>
            <a:ext cx="67678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sum()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4EA3E-D94A-4AC0-A6E7-C5C9DFC02B75}"/>
              </a:ext>
            </a:extLst>
          </p:cNvPr>
          <p:cNvSpPr txBox="1"/>
          <p:nvPr/>
        </p:nvSpPr>
        <p:spPr>
          <a:xfrm>
            <a:off x="8629025" y="3783687"/>
            <a:ext cx="295465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부모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자식 수 別 생존자 분포를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434C36-D7D4-431B-8616-E8D0EA33F753}"/>
              </a:ext>
            </a:extLst>
          </p:cNvPr>
          <p:cNvSpPr txBox="1"/>
          <p:nvPr/>
        </p:nvSpPr>
        <p:spPr>
          <a:xfrm>
            <a:off x="8629025" y="5187350"/>
            <a:ext cx="264848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부모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자식 수 別 </a:t>
            </a:r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생존률을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살펴 볼 수 있다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E715D-3F16-4AD9-970E-73164875FE08}"/>
              </a:ext>
            </a:extLst>
          </p:cNvPr>
          <p:cNvSpPr txBox="1"/>
          <p:nvPr/>
        </p:nvSpPr>
        <p:spPr>
          <a:xfrm>
            <a:off x="7620000" y="5187350"/>
            <a:ext cx="75854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mean()</a:t>
            </a:r>
          </a:p>
        </p:txBody>
      </p:sp>
    </p:spTree>
    <p:extLst>
      <p:ext uri="{BB962C8B-B14F-4D97-AF65-F5344CB8AC3E}">
        <p14:creationId xmlns:p14="http://schemas.microsoft.com/office/powerpoint/2010/main" val="3371752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509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Feature Engineering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학습모델이 데이터의 특성을 잘 이해하고 반영하여 성능이 향상될 수 있도록 특징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(feature)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생성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수정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가공하는 일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알고리즘을 작동하기 위해 데이터에 대한 도메인 지식을 활용하여 특징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(Feature)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만들어내는 과정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&lt;Wikipedia&gt;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2016188-EB66-4D6E-AC1C-A35974BC70D5}"/>
              </a:ext>
            </a:extLst>
          </p:cNvPr>
          <p:cNvSpPr/>
          <p:nvPr/>
        </p:nvSpPr>
        <p:spPr>
          <a:xfrm>
            <a:off x="4295775" y="2518396"/>
            <a:ext cx="3076575" cy="8191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Engineering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6D8780-1CBC-495F-9371-9F8193A30535}"/>
              </a:ext>
            </a:extLst>
          </p:cNvPr>
          <p:cNvSpPr/>
          <p:nvPr/>
        </p:nvSpPr>
        <p:spPr>
          <a:xfrm>
            <a:off x="1133475" y="3737548"/>
            <a:ext cx="3409950" cy="12154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Dimension Reduction 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차원 감소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= feature extraction 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 추출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95A0DA-01AB-439D-8BB0-69AAD5D7F814}"/>
              </a:ext>
            </a:extLst>
          </p:cNvPr>
          <p:cNvSpPr/>
          <p:nvPr/>
        </p:nvSpPr>
        <p:spPr>
          <a:xfrm>
            <a:off x="4486275" y="3737548"/>
            <a:ext cx="3409950" cy="12154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Selection 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 선택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= Feature Ranking 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 랭킹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= Feature Importance 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 중요도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0FD84DA-7164-4A50-8817-F6AE19BA610E}"/>
              </a:ext>
            </a:extLst>
          </p:cNvPr>
          <p:cNvSpPr/>
          <p:nvPr/>
        </p:nvSpPr>
        <p:spPr>
          <a:xfrm>
            <a:off x="7793044" y="3737548"/>
            <a:ext cx="3409950" cy="12154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716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57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Dataset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Check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2633725-01A8-43EB-9E70-E5DC273AFE64}"/>
              </a:ext>
            </a:extLst>
          </p:cNvPr>
          <p:cNvSpPr/>
          <p:nvPr/>
        </p:nvSpPr>
        <p:spPr>
          <a:xfrm>
            <a:off x="1597404" y="2357306"/>
            <a:ext cx="2197915" cy="1071694"/>
          </a:xfrm>
          <a:prstGeom prst="roundRect">
            <a:avLst>
              <a:gd name="adj" fmla="val 80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Null Data Check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E4914E-0CF0-4AAA-899D-B9D6113515D8}"/>
              </a:ext>
            </a:extLst>
          </p:cNvPr>
          <p:cNvSpPr/>
          <p:nvPr/>
        </p:nvSpPr>
        <p:spPr>
          <a:xfrm>
            <a:off x="4316835" y="2357306"/>
            <a:ext cx="2197915" cy="1071694"/>
          </a:xfrm>
          <a:prstGeom prst="roundRect">
            <a:avLst>
              <a:gd name="adj" fmla="val 80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Target label Check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DC88DC0-E18B-43F6-8D5D-55775639C583}"/>
              </a:ext>
            </a:extLst>
          </p:cNvPr>
          <p:cNvSpPr/>
          <p:nvPr/>
        </p:nvSpPr>
        <p:spPr>
          <a:xfrm>
            <a:off x="7036266" y="2357306"/>
            <a:ext cx="2197915" cy="1071694"/>
          </a:xfrm>
          <a:prstGeom prst="roundRect">
            <a:avLst>
              <a:gd name="adj" fmla="val 80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Target label Check</a:t>
            </a:r>
          </a:p>
        </p:txBody>
      </p:sp>
    </p:spTree>
    <p:extLst>
      <p:ext uri="{BB962C8B-B14F-4D97-AF65-F5344CB8AC3E}">
        <p14:creationId xmlns:p14="http://schemas.microsoft.com/office/powerpoint/2010/main" val="3526405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663228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2674864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2469797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65658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09" y="355002"/>
            <a:ext cx="1069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TDSP (Team Data Science Process)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720742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https://docs.microsoft.com/ko-kr/azure/machine-learning/team-data-science-process/overview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73A3C-623E-4267-99CE-5B161195F286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2016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Microsoft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에서 공개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D102F-06C8-4A1D-AA31-571DA0C07F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8457" y="1283876"/>
            <a:ext cx="6808036" cy="507882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F538EE2-FA41-4687-A378-7E3361BEF6F3}"/>
              </a:ext>
            </a:extLst>
          </p:cNvPr>
          <p:cNvSpPr/>
          <p:nvPr/>
        </p:nvSpPr>
        <p:spPr>
          <a:xfrm>
            <a:off x="649321" y="1915038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Business Understanding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비즈니스 이해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8F1D43E-64CF-4845-A12D-FCBB402FD70B}"/>
              </a:ext>
            </a:extLst>
          </p:cNvPr>
          <p:cNvSpPr/>
          <p:nvPr/>
        </p:nvSpPr>
        <p:spPr>
          <a:xfrm>
            <a:off x="649321" y="2799367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 Acquisition &amp; Understanding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취득 및 이해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CB8EDF2-5634-4BF7-8B4C-26B5434DA7D6}"/>
              </a:ext>
            </a:extLst>
          </p:cNvPr>
          <p:cNvSpPr/>
          <p:nvPr/>
        </p:nvSpPr>
        <p:spPr>
          <a:xfrm>
            <a:off x="649321" y="3683696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Modeling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모델링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6B519D1-4CC2-49AD-857C-12B4842DADC0}"/>
              </a:ext>
            </a:extLst>
          </p:cNvPr>
          <p:cNvSpPr/>
          <p:nvPr/>
        </p:nvSpPr>
        <p:spPr>
          <a:xfrm>
            <a:off x="649321" y="4568025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Deployment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배포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D1B34B-053C-43B4-8BD1-88CD950BC0E0}"/>
              </a:ext>
            </a:extLst>
          </p:cNvPr>
          <p:cNvSpPr/>
          <p:nvPr/>
        </p:nvSpPr>
        <p:spPr>
          <a:xfrm>
            <a:off x="649321" y="5452353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Customer Acceptance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고객 승인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DBD7002-3A9E-4D3B-9EF7-FD3AC337BFA9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2597184" y="2561369"/>
            <a:ext cx="0" cy="23799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8D074C-6819-4C4B-8305-BC76F9366B9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597184" y="3445698"/>
            <a:ext cx="0" cy="23799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804DF-27DD-49F2-AEFB-8FB7393E3A7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597184" y="4330027"/>
            <a:ext cx="0" cy="23799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79AACC-51F3-47AA-93D5-D050DE551BA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597184" y="5214356"/>
            <a:ext cx="0" cy="23799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965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707397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883101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192819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842408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891534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딥러닝을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이용한 자연어 처리 실습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2"/>
              </a:rPr>
              <a:t>https://wikidocs.net/21698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63ECF-214C-41A0-9813-BBC72A2FF28A}"/>
              </a:ext>
            </a:extLst>
          </p:cNvPr>
          <p:cNvSpPr txBox="1"/>
          <p:nvPr/>
        </p:nvSpPr>
        <p:spPr>
          <a:xfrm>
            <a:off x="585117" y="2413943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3"/>
              </a:rPr>
              <a:t>https://leechamin.tistory.com/26?category=827902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B98A-C772-4671-B975-CAB546D31B9A}"/>
              </a:ext>
            </a:extLst>
          </p:cNvPr>
          <p:cNvSpPr txBox="1"/>
          <p:nvPr/>
        </p:nvSpPr>
        <p:spPr>
          <a:xfrm>
            <a:off x="585117" y="169388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 링크 모음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4"/>
              </a:rPr>
              <a:t>http://solarisailab.com/deep-learning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DCC45-4140-42F7-81CD-17383707CC0D}"/>
              </a:ext>
            </a:extLst>
          </p:cNvPr>
          <p:cNvSpPr txBox="1"/>
          <p:nvPr/>
        </p:nvSpPr>
        <p:spPr>
          <a:xfrm>
            <a:off x="585117" y="2827800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5"/>
              </a:rPr>
              <a:t>https://subinium.github.io/kaggle-tutorial/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C83C8-BFED-4873-BE1E-2687E0EC99E3}"/>
              </a:ext>
            </a:extLst>
          </p:cNvPr>
          <p:cNvSpPr txBox="1"/>
          <p:nvPr/>
        </p:nvSpPr>
        <p:spPr>
          <a:xfrm>
            <a:off x="585117" y="327381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Kaggle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Korea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6"/>
              </a:rPr>
              <a:t>https://kaggle-kr.tistory.com/32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F5545-77D2-44DF-98C3-607E6CCE36CE}"/>
              </a:ext>
            </a:extLst>
          </p:cNvPr>
          <p:cNvSpPr txBox="1"/>
          <p:nvPr/>
        </p:nvSpPr>
        <p:spPr>
          <a:xfrm>
            <a:off x="585117" y="371085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https://ggodong.tistory.com/2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B0522-4FE4-474B-8C17-6F10C067D50F}"/>
              </a:ext>
            </a:extLst>
          </p:cNvPr>
          <p:cNvSpPr txBox="1"/>
          <p:nvPr/>
        </p:nvSpPr>
        <p:spPr>
          <a:xfrm>
            <a:off x="585117" y="411669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8"/>
              </a:rPr>
              <a:t>https://cyc1am3n.github.io/2018/10/09/my-first-kaggle-competition_titanic.html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062AB-C338-42F0-96E6-D72533A426F2}"/>
              </a:ext>
            </a:extLst>
          </p:cNvPr>
          <p:cNvSpPr txBox="1"/>
          <p:nvPr/>
        </p:nvSpPr>
        <p:spPr>
          <a:xfrm>
            <a:off x="585117" y="4522538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9"/>
              </a:rPr>
              <a:t>https://titanic-survivor.herokuapp.com/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DC1C0-6EED-4105-9F17-81B4AAE184A6}"/>
              </a:ext>
            </a:extLst>
          </p:cNvPr>
          <p:cNvSpPr txBox="1"/>
          <p:nvPr/>
        </p:nvSpPr>
        <p:spPr>
          <a:xfrm>
            <a:off x="585117" y="4928379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0"/>
              </a:rPr>
              <a:t>http://hero4earth.com/blog/projects/2018/01/09/Titanic_Prediction_project/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EFE98-8BA5-46D2-8517-36CF1BC4A117}"/>
              </a:ext>
            </a:extLst>
          </p:cNvPr>
          <p:cNvSpPr txBox="1"/>
          <p:nvPr/>
        </p:nvSpPr>
        <p:spPr>
          <a:xfrm>
            <a:off x="585117" y="5297711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1"/>
              </a:rPr>
              <a:t>https://writeren.tistory.com/68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9311C-85D8-42BE-8AE8-32C001AD7EBB}"/>
              </a:ext>
            </a:extLst>
          </p:cNvPr>
          <p:cNvSpPr txBox="1"/>
          <p:nvPr/>
        </p:nvSpPr>
        <p:spPr>
          <a:xfrm>
            <a:off x="585117" y="5667043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2"/>
              </a:rPr>
              <a:t>https://book.coalastudy.com/data-science-lv1/week1/stage3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2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2"/>
              </a:rPr>
              <a:t>https://blog.chulgil.me/how-to-make-blog-using-github-5/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63ECF-214C-41A0-9813-BBC72A2FF28A}"/>
              </a:ext>
            </a:extLst>
          </p:cNvPr>
          <p:cNvSpPr txBox="1"/>
          <p:nvPr/>
        </p:nvSpPr>
        <p:spPr>
          <a:xfrm>
            <a:off x="585117" y="321928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vlog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3"/>
              </a:rPr>
              <a:t>https://dataitgirls2.github.io/tutorial/Tutorial_180705_PythonReview_Lamda.html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D0E97-19EB-492E-AA0F-C1C53D9C6FF2}"/>
              </a:ext>
            </a:extLst>
          </p:cNvPr>
          <p:cNvSpPr txBox="1"/>
          <p:nvPr/>
        </p:nvSpPr>
        <p:spPr>
          <a:xfrm>
            <a:off x="585117" y="370724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팀스터디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4"/>
              </a:rPr>
              <a:t>https://elicesupporters.gitbook.io/support/3/undefined-6/1-1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45719-9AD7-4F2F-B87A-325ED943F875}"/>
              </a:ext>
            </a:extLst>
          </p:cNvPr>
          <p:cNvSpPr txBox="1"/>
          <p:nvPr/>
        </p:nvSpPr>
        <p:spPr>
          <a:xfrm>
            <a:off x="585117" y="42063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공부순서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5"/>
              </a:rPr>
              <a:t>https://gomcine.tistory.com/entry/</a:t>
            </a:r>
            <a:r>
              <a:rPr lang="ko-KR" altLang="en-US">
                <a:hlinkClick r:id="rId5"/>
              </a:rPr>
              <a:t>머신러닝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공부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순서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및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방법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강의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정리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376A4-A9AF-475E-ABA1-5C93F992F822}"/>
              </a:ext>
            </a:extLst>
          </p:cNvPr>
          <p:cNvSpPr txBox="1"/>
          <p:nvPr/>
        </p:nvSpPr>
        <p:spPr>
          <a:xfrm>
            <a:off x="585117" y="17670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6"/>
              </a:rPr>
              <a:t>https://post.naver.com/viewer/postView.nhn?volumeNo=24627826&amp;memberNo=42458017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C0C12-E79A-4357-8892-690D2FAFE7BD}"/>
              </a:ext>
            </a:extLst>
          </p:cNvPr>
          <p:cNvSpPr txBox="1"/>
          <p:nvPr/>
        </p:nvSpPr>
        <p:spPr>
          <a:xfrm>
            <a:off x="585117" y="22121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https://mainia.tistory.com/5842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BFADC-4459-404F-A477-24601DC35D05}"/>
              </a:ext>
            </a:extLst>
          </p:cNvPr>
          <p:cNvSpPr txBox="1"/>
          <p:nvPr/>
        </p:nvSpPr>
        <p:spPr>
          <a:xfrm>
            <a:off x="585117" y="2644763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https://mainia.tistory.com/5842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92DF2-1272-4797-9298-08DB96341B4D}"/>
              </a:ext>
            </a:extLst>
          </p:cNvPr>
          <p:cNvSpPr txBox="1"/>
          <p:nvPr/>
        </p:nvSpPr>
        <p:spPr>
          <a:xfrm>
            <a:off x="585117" y="4639371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역사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8"/>
              </a:rPr>
              <a:t>https://bioinfo0421.tistory.com/217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9DA3F-D78D-462C-BC97-76DAF2719F45}"/>
              </a:ext>
            </a:extLst>
          </p:cNvPr>
          <p:cNvSpPr txBox="1"/>
          <p:nvPr/>
        </p:nvSpPr>
        <p:spPr>
          <a:xfrm>
            <a:off x="585117" y="625793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모두의 연구소 자료 모음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9"/>
              </a:rPr>
              <a:t>https://github.com/modulabs/modu-awesome-lists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647AC-8846-4759-BA93-5EEE95968B96}"/>
              </a:ext>
            </a:extLst>
          </p:cNvPr>
          <p:cNvSpPr txBox="1"/>
          <p:nvPr/>
        </p:nvSpPr>
        <p:spPr>
          <a:xfrm>
            <a:off x="585117" y="497385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토닥토닥 파이썬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0"/>
              </a:rPr>
              <a:t>https://wikidocs.net/41841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13CD0-2ED3-4223-9693-597A6E66B941}"/>
              </a:ext>
            </a:extLst>
          </p:cNvPr>
          <p:cNvSpPr txBox="1"/>
          <p:nvPr/>
        </p:nvSpPr>
        <p:spPr>
          <a:xfrm>
            <a:off x="585117" y="53431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 이후 데이터 중요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1"/>
              </a:rPr>
              <a:t>https://dbr.donga.com/article/view/1303/article_no/9367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872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초등 수업에도 인공지능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...'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선생님은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AI' [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목포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MBC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뉴스데스크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]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2"/>
              </a:rPr>
              <a:t>https://www.youtube.com/watch?v=E2Y-6sQjpH8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63ECF-214C-41A0-9813-BBC72A2FF28A}"/>
              </a:ext>
            </a:extLst>
          </p:cNvPr>
          <p:cNvSpPr txBox="1"/>
          <p:nvPr/>
        </p:nvSpPr>
        <p:spPr>
          <a:xfrm>
            <a:off x="585117" y="321928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vlog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3"/>
              </a:rPr>
              <a:t>https://dataitgirls2.github.io/tutorial/Tutorial_180705_PythonReview_Lamda.html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D0E97-19EB-492E-AA0F-C1C53D9C6FF2}"/>
              </a:ext>
            </a:extLst>
          </p:cNvPr>
          <p:cNvSpPr txBox="1"/>
          <p:nvPr/>
        </p:nvSpPr>
        <p:spPr>
          <a:xfrm>
            <a:off x="585117" y="370724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팀스터디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4"/>
              </a:rPr>
              <a:t>https://elicesupporters.gitbook.io/support/3/undefined-6/1-1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45719-9AD7-4F2F-B87A-325ED943F875}"/>
              </a:ext>
            </a:extLst>
          </p:cNvPr>
          <p:cNvSpPr txBox="1"/>
          <p:nvPr/>
        </p:nvSpPr>
        <p:spPr>
          <a:xfrm>
            <a:off x="585117" y="42063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공부순서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5"/>
              </a:rPr>
              <a:t>https://gomcine.tistory.com/entry/</a:t>
            </a:r>
            <a:r>
              <a:rPr lang="ko-KR" altLang="en-US">
                <a:hlinkClick r:id="rId5"/>
              </a:rPr>
              <a:t>머신러닝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공부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순서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및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방법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강의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정리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376A4-A9AF-475E-ABA1-5C93F992F822}"/>
              </a:ext>
            </a:extLst>
          </p:cNvPr>
          <p:cNvSpPr txBox="1"/>
          <p:nvPr/>
        </p:nvSpPr>
        <p:spPr>
          <a:xfrm>
            <a:off x="585117" y="17670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6"/>
              </a:rPr>
              <a:t>https://post.naver.com/viewer/postView.nhn?volumeNo=24627826&amp;memberNo=42458017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C0C12-E79A-4357-8892-690D2FAFE7BD}"/>
              </a:ext>
            </a:extLst>
          </p:cNvPr>
          <p:cNvSpPr txBox="1"/>
          <p:nvPr/>
        </p:nvSpPr>
        <p:spPr>
          <a:xfrm>
            <a:off x="585117" y="22121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https://mainia.tistory.com/5842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BFADC-4459-404F-A477-24601DC35D05}"/>
              </a:ext>
            </a:extLst>
          </p:cNvPr>
          <p:cNvSpPr txBox="1"/>
          <p:nvPr/>
        </p:nvSpPr>
        <p:spPr>
          <a:xfrm>
            <a:off x="585117" y="2644763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https://mainia.tistory.com/5842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92DF2-1272-4797-9298-08DB96341B4D}"/>
              </a:ext>
            </a:extLst>
          </p:cNvPr>
          <p:cNvSpPr txBox="1"/>
          <p:nvPr/>
        </p:nvSpPr>
        <p:spPr>
          <a:xfrm>
            <a:off x="585117" y="4639371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역사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8"/>
              </a:rPr>
              <a:t>https://bioinfo0421.tistory.com/217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9DA3F-D78D-462C-BC97-76DAF2719F45}"/>
              </a:ext>
            </a:extLst>
          </p:cNvPr>
          <p:cNvSpPr txBox="1"/>
          <p:nvPr/>
        </p:nvSpPr>
        <p:spPr>
          <a:xfrm>
            <a:off x="585117" y="625793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모두의 연구소 자료 모음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9"/>
              </a:rPr>
              <a:t>https://github.com/modulabs/modu-awesome-lists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647AC-8846-4759-BA93-5EEE95968B96}"/>
              </a:ext>
            </a:extLst>
          </p:cNvPr>
          <p:cNvSpPr txBox="1"/>
          <p:nvPr/>
        </p:nvSpPr>
        <p:spPr>
          <a:xfrm>
            <a:off x="585117" y="497385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토닥토닥 파이썬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0"/>
              </a:rPr>
              <a:t>https://wikidocs.net/41841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13CD0-2ED3-4223-9693-597A6E66B941}"/>
              </a:ext>
            </a:extLst>
          </p:cNvPr>
          <p:cNvSpPr txBox="1"/>
          <p:nvPr/>
        </p:nvSpPr>
        <p:spPr>
          <a:xfrm>
            <a:off x="585117" y="53431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 이후 데이터 중요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1"/>
              </a:rPr>
              <a:t>https://dbr.donga.com/article/view/1303/article_no/9367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9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741115" y="2705725"/>
            <a:ext cx="2709780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여기까지</a:t>
            </a:r>
            <a:endParaRPr lang="en-US" altLang="ko-KR" sz="44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en-US" altLang="ko-KR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0544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499767" y="2705725"/>
            <a:ext cx="7192482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#1. </a:t>
            </a:r>
            <a:r>
              <a:rPr lang="ko-KR" altLang="en-US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비즈니스 이해</a:t>
            </a:r>
            <a:endParaRPr lang="en-US" altLang="ko-KR" sz="44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en-US" altLang="ko-KR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(Business Understanding)</a:t>
            </a:r>
            <a:endParaRPr lang="ko-KR" altLang="en-US" sz="44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79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3A21DD-334A-4E0C-A823-6B39E3339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9510" y="0"/>
            <a:ext cx="919297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1A2222-6291-483E-8EEF-B9150AA20A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6375" y="590550"/>
            <a:ext cx="1330563" cy="13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7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310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Kaggle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274466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https://ko.wikipedia.org/wiki/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캐글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endParaRPr lang="en-US" altLang="ko-KR" sz="14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캐글은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2010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설립된 예측모델 및 분석 대회 플랫폼이다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기업 및 단체에서 데이터와 해결과제를 등록하면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과학자들이 이를 해결하는 모델을 개발하고 경쟁한다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2017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3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구글에 인수되었다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캐글은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기업 및 단체에서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Prize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걸고 데이터와 해결 과제를 등록하면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</a:t>
            </a:r>
          </a:p>
          <a:p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누구나 참여하여 주어진 과제를 해결하기 위해 모델을 개발하고 서로 경쟁하게 되는 시스템이다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6DDFE-2F17-46A8-A224-508F7200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349" y="3273833"/>
            <a:ext cx="5870959" cy="329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002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788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RMS Titanic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622317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https://www.reddit.com/r/Duklock/comments/bexm2x/if_the_titanic_sank_today/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if the titanic sank today…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2AA9F9-208E-4B0B-B655-FB995267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384" y="1972185"/>
            <a:ext cx="6223233" cy="41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497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Sinking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754886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https://ko.wikipedia.org/wiki/RMS_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타이타닉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#/media/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파일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:Titanic-New_York_Herald_front_page.jpeg</a:t>
            </a:r>
            <a:endParaRPr lang="en-US" altLang="ko-KR" sz="14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- 1912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4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14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일 밤 침몰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총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2224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명 中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710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명 구조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1514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명 사망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A3619-2951-484F-8C1B-68BFEC8D099A}"/>
              </a:ext>
            </a:extLst>
          </p:cNvPr>
          <p:cNvSpPr txBox="1"/>
          <p:nvPr/>
        </p:nvSpPr>
        <p:spPr>
          <a:xfrm>
            <a:off x="225910" y="6038542"/>
            <a:ext cx="5811206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https://ko.wikipedia.org/wiki/RMS_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타이타닉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#/media/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파일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:Titanic_lifeboat.jpg</a:t>
            </a:r>
            <a:endParaRPr lang="en-US" altLang="ko-KR" sz="14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FDEF34-7168-49F8-8CF0-B037C1DBE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083" y="292329"/>
            <a:ext cx="4377412" cy="6028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586CC8-5A80-47AF-87E1-453F7F773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59" y="1807854"/>
            <a:ext cx="5799483" cy="39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5097</TotalTime>
  <Words>3729</Words>
  <Application>Microsoft Office PowerPoint</Application>
  <PresentationFormat>와이드스크린</PresentationFormat>
  <Paragraphs>618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Soul 타이틀</vt:lpstr>
      <vt:lpstr>D2Coding</vt:lpstr>
      <vt:lpstr>Arial</vt:lpstr>
      <vt:lpstr>런닝맨 전소민체</vt:lpstr>
      <vt:lpstr>CookieRun Bold</vt:lpstr>
      <vt:lpstr>CookieRun Black</vt:lpstr>
      <vt:lpstr>맑은 고딕</vt:lpstr>
      <vt:lpstr>Soul 스케치</vt:lpstr>
      <vt:lpstr>Office 테마</vt:lpstr>
      <vt:lpstr>AI / ML 1st Step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yw419</dc:creator>
  <cp:lastModifiedBy>재규 박</cp:lastModifiedBy>
  <cp:revision>167</cp:revision>
  <dcterms:created xsi:type="dcterms:W3CDTF">2019-11-16T09:30:13Z</dcterms:created>
  <dcterms:modified xsi:type="dcterms:W3CDTF">2020-01-19T14:26:52Z</dcterms:modified>
</cp:coreProperties>
</file>